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6858000" cx="12192000"/>
  <p:notesSz cx="6858000" cy="9144000"/>
  <p:embeddedFontLst>
    <p:embeddedFont>
      <p:font typeface="Play"/>
      <p:regular r:id="rId25"/>
      <p:bold r:id="rId26"/>
    </p:embeddedFont>
    <p:embeddedFont>
      <p:font typeface="Roboto"/>
      <p:regular r:id="rId27"/>
      <p:bold r:id="rId28"/>
      <p:italic r:id="rId29"/>
      <p:boldItalic r:id="rId30"/>
    </p:embeddedFont>
    <p:embeddedFont>
      <p:font typeface="Roboto Mon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5" roundtripDataSignature="AMtx7mj+fgQvjxWt3IXFigBcJQKBt6V7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lay-bold.fntdata"/><Relationship Id="rId25" Type="http://schemas.openxmlformats.org/officeDocument/2006/relationships/font" Target="fonts/Play-regular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Mono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7.xml"/><Relationship Id="rId33" Type="http://schemas.openxmlformats.org/officeDocument/2006/relationships/font" Target="fonts/RobotoMono-italic.fntdata"/><Relationship Id="rId10" Type="http://schemas.openxmlformats.org/officeDocument/2006/relationships/slide" Target="slides/slide6.xml"/><Relationship Id="rId32" Type="http://schemas.openxmlformats.org/officeDocument/2006/relationships/font" Target="fonts/RobotoMono-bold.fntdata"/><Relationship Id="rId13" Type="http://schemas.openxmlformats.org/officeDocument/2006/relationships/slide" Target="slides/slide9.xml"/><Relationship Id="rId35" Type="http://customschemas.google.com/relationships/presentationmetadata" Target="metadata"/><Relationship Id="rId12" Type="http://schemas.openxmlformats.org/officeDocument/2006/relationships/slide" Target="slides/slide8.xml"/><Relationship Id="rId34" Type="http://schemas.openxmlformats.org/officeDocument/2006/relationships/font" Target="fonts/RobotoMono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5800" y="4953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5" name="Google Shape;5;n"/>
          <p:cNvSpPr txBox="1"/>
          <p:nvPr>
            <p:ph idx="12" type="sldNum"/>
          </p:nvPr>
        </p:nvSpPr>
        <p:spPr>
          <a:xfrm>
            <a:off x="1943100" y="8891337"/>
            <a:ext cx="2971800" cy="2526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  <p:extLst>
    <p:ext uri="{620B2872-D7B9-4A21-9093-7833F8D536E1}">
      <p15:sldGuideLst>
        <p15:guide id="1" orient="horz" pos="2880">
          <p15:clr>
            <a:srgbClr val="F26B43"/>
          </p15:clr>
        </p15:guide>
        <p15:guide id="2" pos="2160">
          <p15:clr>
            <a:srgbClr val="F26B43"/>
          </p15:clr>
        </p15:guide>
        <p15:guide id="3" orient="horz" pos="312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:notes"/>
          <p:cNvSpPr/>
          <p:nvPr>
            <p:ph idx="2" type="sldImg"/>
          </p:nvPr>
        </p:nvSpPr>
        <p:spPr>
          <a:xfrm>
            <a:off x="685800" y="4953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2:notes"/>
          <p:cNvSpPr txBox="1"/>
          <p:nvPr>
            <p:ph idx="1" type="body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:notes"/>
          <p:cNvSpPr txBox="1"/>
          <p:nvPr>
            <p:ph idx="12" type="sldNum"/>
          </p:nvPr>
        </p:nvSpPr>
        <p:spPr>
          <a:xfrm>
            <a:off x="1943100" y="8891337"/>
            <a:ext cx="2971800" cy="2526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505deeda7c_0_178:notes"/>
          <p:cNvSpPr txBox="1"/>
          <p:nvPr>
            <p:ph idx="1" type="body"/>
          </p:nvPr>
        </p:nvSpPr>
        <p:spPr>
          <a:xfrm>
            <a:off x="685800" y="3765884"/>
            <a:ext cx="5486400" cy="488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“Let’s now look at how we approach something that often feels overwhelming — modernizing a large Java monolith with 1,000+ classes, SOAP services, and outdated architecture.”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We’ve all seen systems like this — they work, but they’re tightly coupled, hard to change, and usually lack proper test coverage.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This slide shows our structured approach — a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step-by-step breakdown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that makes this modernization not just possible, but scalable.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And at every step,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Amazon Q becomes a multiplier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— helping us move faster, safer, and with precision.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Arial"/>
                <a:ea typeface="Arial"/>
                <a:cs typeface="Arial"/>
                <a:sym typeface="Arial"/>
              </a:rPr>
              <a:t>🔹 Step 1: Code Inventory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We begin by parsing the entire legacy codebase.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Using scripts, we generate an inventory of: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Classes, methods, and dependencies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WSDL mappings and SOAP interfaces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This step is like X-raying the monolith — giving us visibility into what we’re dealing with.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Arial"/>
                <a:ea typeface="Arial"/>
                <a:cs typeface="Arial"/>
                <a:sym typeface="Arial"/>
              </a:rPr>
              <a:t>🔹 Step 2: Define Behavior (BDD)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Next, we write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plain-English behavior definitions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— like: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“Given a valid customer ID, the service should return a full customer profile.”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These become our acceptance criteria and also guide Amazon Q’s refactor logic later.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Arial"/>
                <a:ea typeface="Arial"/>
                <a:cs typeface="Arial"/>
                <a:sym typeface="Arial"/>
              </a:rPr>
              <a:t>🔹 Step 3: Test Creation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Here’s where we lock in the current behavior.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Even if the system has zero unit tests, we create tests for each key function.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And here,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Amazon Q helps generate tests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quickly — we simply provide the function and behavior, and Q scaffolds JUnit or integration tests.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These tests are crucial — they give us the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safety net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to modernize without fear.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Arial"/>
                <a:ea typeface="Arial"/>
                <a:cs typeface="Arial"/>
                <a:sym typeface="Arial"/>
              </a:rPr>
              <a:t>🔹 Step 4: Refactor with Amazon Q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Now the fun part.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We go class-by-class, using Amazon Q with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structured prompts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like: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“Convert this SOAP-based service to a Java 17 REST controller using Spring Boot. Retain behavior. Must pass existing tests.”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Amazon Q ingests the old logic, applies modern best practices, and gives back test-aligned RESTful code —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in seconds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Arial"/>
                <a:ea typeface="Arial"/>
                <a:cs typeface="Arial"/>
                <a:sym typeface="Arial"/>
              </a:rPr>
              <a:t>🔹 Step 5: Iterative Validation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This step is essential.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If a test fails, we either refine the prompt or debug the logic.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We treat this like a game of test-driven collaboration: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We define the rules (via tests)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Q plays to win (via generated code)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If it misses, we tune the prompt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Iteration is how precision is achieved.</a:t>
            </a:r>
            <a:br>
              <a:rPr b="1" lang="en-US" sz="1100">
                <a:latin typeface="Arial"/>
                <a:ea typeface="Arial"/>
                <a:cs typeface="Arial"/>
                <a:sym typeface="Arial"/>
              </a:rPr>
            </a:b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Arial"/>
                <a:ea typeface="Arial"/>
                <a:cs typeface="Arial"/>
                <a:sym typeface="Arial"/>
              </a:rPr>
              <a:t>🔹 Step 6: Modular Output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The end result isn’t one massive rewrite —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It’s a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modular, validated, modern service suite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REST APIs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Java 17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CI/CD compatible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Test-covered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Cloud-ready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And all built incrementally — class by class, prompt by prompt, test by test.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Arial"/>
                <a:ea typeface="Arial"/>
                <a:cs typeface="Arial"/>
                <a:sym typeface="Arial"/>
              </a:rPr>
              <a:t>💡 Final Message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“You don’t modernize a legacy system by brute force.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You do it with clarity, structure, and AI assistance — one intelligent, test-driven refactor at a time.”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Amazon Q isn’t just code generation — it’s an accelerator for disciplined engineering.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3505deeda7c_0_178:notes"/>
          <p:cNvSpPr/>
          <p:nvPr>
            <p:ph idx="2" type="sldImg"/>
          </p:nvPr>
        </p:nvSpPr>
        <p:spPr>
          <a:xfrm>
            <a:off x="685800" y="4953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51282b4978_0_31:notes"/>
          <p:cNvSpPr txBox="1"/>
          <p:nvPr>
            <p:ph idx="1" type="body"/>
          </p:nvPr>
        </p:nvSpPr>
        <p:spPr>
          <a:xfrm>
            <a:off x="685800" y="3765884"/>
            <a:ext cx="5486400" cy="488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351282b4978_0_31:notes"/>
          <p:cNvSpPr/>
          <p:nvPr>
            <p:ph idx="2" type="sldImg"/>
          </p:nvPr>
        </p:nvSpPr>
        <p:spPr>
          <a:xfrm>
            <a:off x="685800" y="4953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509642e72e_0_116:notes"/>
          <p:cNvSpPr txBox="1"/>
          <p:nvPr>
            <p:ph idx="1" type="body"/>
          </p:nvPr>
        </p:nvSpPr>
        <p:spPr>
          <a:xfrm>
            <a:off x="685800" y="3765884"/>
            <a:ext cx="5486400" cy="488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When building a Greenfield application with Amazon Q, we learned some important lessons that are worth sharing.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First, we realized it’s crucial to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break down complex problems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Instead of asking Q to build an entire system at once, we divided it into smaller, logical chunks —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requirements, tests, core APIs, frontend, and deployment — handling one at a time.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Second, it’s not enough to prompt once.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We had to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iterate and build context with each prompt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—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adding feedback like “this API works, now add validation” or “fix the 403 error” to guide the next output.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And third — even with AI,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never assume the first output is final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AI gets you 80% there fast, but real success comes by iterating over results, refining tests, and improving prompts continuously.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One of the best parts was experiencing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No-Touch Coding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—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where Amazon Q handled not just snippets, but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full working solutions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—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but it’s important to note that while the AI can code,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your oversight remains critical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for ensuring quality.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For the Demo Application — the Budget Tracker project — we faced a few practical lessons too: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Architecture compatibility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mattered: since we were deploying to AWS Fargate (x86), we had to explicitly set platform flags when building containers from an Apple M1 laptop.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We made our infrastructure flexible by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conditionally handling resource creation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to avoid errors.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And finally, for early stages, we kept deployment simple —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running directly with Python servers instead of jumping into complex Gunicorn setups — ensuring stability first before scaling.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Greenfield development isn’t about rushing —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it's about using AI to accelerate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with precision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iteration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engineering discipline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g3509642e72e_0_116:notes"/>
          <p:cNvSpPr/>
          <p:nvPr>
            <p:ph idx="2" type="sldImg"/>
          </p:nvPr>
        </p:nvSpPr>
        <p:spPr>
          <a:xfrm>
            <a:off x="685800" y="4953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509642e72e_0_197:notes"/>
          <p:cNvSpPr txBox="1"/>
          <p:nvPr>
            <p:ph idx="1" type="body"/>
          </p:nvPr>
        </p:nvSpPr>
        <p:spPr>
          <a:xfrm>
            <a:off x="685800" y="3765884"/>
            <a:ext cx="5486400" cy="488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"When it comes to Brownfield modernization, working with legacy systems brings unique challenges compared to Greenfield development."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The first big lesson was to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Perform Codebase Discovery and Dependency Mapping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Before touching a single line of legacy code, we used agents and static analysis to map out classes, methods, and service relationships.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This early investment gave us clarity on how modules were interdependent and where modernization could start safely.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Next, we adopted a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Behavior First, Code Second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mindset.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Using tools like Amazon Q’s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/doc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agent, we extracted intended behaviors before worrying about code refactoring.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Having behavior defined upfront in a human-readable format gave the AI clear targets to hit during transformation.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Third, we made sure to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Lock the Logic with Tests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In Brownfield systems, tests are often missing.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So before making changes, we built unit and integration tests to create a safety net — ensuring modernization didn’t break critical behavior.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Importantly, we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Iterated, Validated, and Adjusted Prompts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Legacy code is messy — no single prompt fixes it all.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We treated Amazon Q interactions like a conversation: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prompt, test, adjust, re-prompt — until the tests passed and the behavior was preserved.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Finally, modernization was never a "big bang."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We focused on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Controlled Modernization – One Class at a Time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One small validated change after another, steadily evolving the monolith into a modular, testable system.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A few practical deployment lessons we also learned: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Respect Context Limits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: Feed Q smaller, manageable slices of code, not the entire monolith at once.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SOAP to REST Requires Careful Mapping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: Input/Output contracts had to be manually validated post-conversion.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Data Models Need Migration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: XML-based schemas were carefully migrated to DTOs or POJOs in Java 17.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g3509642e72e_0_197:notes"/>
          <p:cNvSpPr/>
          <p:nvPr>
            <p:ph idx="2" type="sldImg"/>
          </p:nvPr>
        </p:nvSpPr>
        <p:spPr>
          <a:xfrm>
            <a:off x="685800" y="4953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509642e72e_0_27:notes"/>
          <p:cNvSpPr txBox="1"/>
          <p:nvPr>
            <p:ph idx="1" type="body"/>
          </p:nvPr>
        </p:nvSpPr>
        <p:spPr>
          <a:xfrm>
            <a:off x="685800" y="3765884"/>
            <a:ext cx="5486400" cy="488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On the left, you see the traditional sculptor — chisel in hand, carefully shaping marble one strike at a time.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That’s how software used to be built — entirely manual, highly dependent on individual craftsmanship, effort, and time.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But on the right, we see a modern shift: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A new sculptor — not holding the chisel, but guiding a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robotic arm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powered by intelligence.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She isn’t removed from the process — she's more strategic now.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She sets the direction, inspects the details, and provides creative judgment — while the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AI handles the execution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That’s the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AI-powered SDLC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This is not about replacing developers.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It’s about elevating them — freeing them from low-value manual toil so they can focus on what really matters: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Architecture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Design decisions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Behavior specification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Quality gates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And innovation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And the quote beneath the image captures it perfectly: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“The sculptor’s hand need not hold the chisel to shape the stone. The sculptor’s mind — the vision, the feedback, the critical eye — that is what turns marble into art.”</a:t>
            </a:r>
            <a:endParaRPr i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In today’s world,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Amazon Q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and tools like it, are the robotic arms in our workshops.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But it is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your intent, your test cases, your prompts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and your architecture that shape the final product.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So let’s not fear the shift — let’s guide it.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Let’s not just write code faster — let’s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build smarter, more predictably, and more collaboratively — with AI as our co-creator.</a:t>
            </a:r>
            <a:endParaRPr/>
          </a:p>
        </p:txBody>
      </p:sp>
      <p:sp>
        <p:nvSpPr>
          <p:cNvPr id="555" name="Google Shape;555;g3509642e72e_0_27:notes"/>
          <p:cNvSpPr/>
          <p:nvPr>
            <p:ph idx="2" type="sldImg"/>
          </p:nvPr>
        </p:nvSpPr>
        <p:spPr>
          <a:xfrm>
            <a:off x="685800" y="4953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53f94efc0e_0_46:notes"/>
          <p:cNvSpPr txBox="1"/>
          <p:nvPr>
            <p:ph idx="1" type="body"/>
          </p:nvPr>
        </p:nvSpPr>
        <p:spPr>
          <a:xfrm>
            <a:off x="685800" y="3765884"/>
            <a:ext cx="5486400" cy="488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Image 1 (LLM &amp; Coder):</a:t>
            </a:r>
            <a:br>
              <a:rPr b="1" lang="en-US" sz="1100">
                <a:latin typeface="Arial"/>
                <a:ea typeface="Arial"/>
                <a:cs typeface="Arial"/>
                <a:sym typeface="Arial"/>
              </a:rPr>
            </a:b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"Just tossing an LLM into your codebase and expecting magic is like asking a kid to dunk.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No training, no game plan, no foundation — just wishful thinking."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Image 2 (Vibecoder Shooting):</a:t>
            </a:r>
            <a:br>
              <a:rPr b="1" lang="en-US" sz="1100">
                <a:latin typeface="Arial"/>
                <a:ea typeface="Arial"/>
                <a:cs typeface="Arial"/>
                <a:sym typeface="Arial"/>
              </a:rPr>
            </a:b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"With strong prompting and iterative refinement — you're setting up your shot.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Each prompt is a pass, every test case is a play strategy."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Image 3 (Greenfield Execution):</a:t>
            </a:r>
            <a:br>
              <a:rPr b="1" lang="en-US" sz="1100">
                <a:latin typeface="Arial"/>
                <a:ea typeface="Arial"/>
                <a:cs typeface="Arial"/>
                <a:sym typeface="Arial"/>
              </a:rPr>
            </a:b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"And when you're in a Greenfield project, with clean architecture and no blockers, the execution is crisp and confident.</a:t>
            </a:r>
            <a:endParaRPr/>
          </a:p>
        </p:txBody>
      </p:sp>
      <p:sp>
        <p:nvSpPr>
          <p:cNvPr id="561" name="Google Shape;561;g353f94efc0e_0_46:notes"/>
          <p:cNvSpPr/>
          <p:nvPr>
            <p:ph idx="2" type="sldImg"/>
          </p:nvPr>
        </p:nvSpPr>
        <p:spPr>
          <a:xfrm>
            <a:off x="685800" y="4953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53f94efc0e_0_33:notes"/>
          <p:cNvSpPr txBox="1"/>
          <p:nvPr>
            <p:ph idx="1" type="body"/>
          </p:nvPr>
        </p:nvSpPr>
        <p:spPr>
          <a:xfrm>
            <a:off x="685800" y="3765884"/>
            <a:ext cx="5486400" cy="488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"This is the Brownfield world — high-stakes, crowded, defensive pressure.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Our player — the 'Vibecoder' — is pushing solo toward the hoop.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He’s skilled but heavily resisted by legacy blockers: outdated code, tight coupling, untested logic.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That’s how many of us build today — individual effort, legacy baggage, and high effort per win."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Right Side – Agentic AI-Powered Coding (Image 1, Slide 1):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"Now contrast this with Agentic AI-powered coding.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Here, 'Vibecoder' is still on the court — but look at his support: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MCP (Model Context Protocol) setting up play context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Agent 3 shielding blockers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And a coach — maybe Amazon Q — guiding strategy from the sidelines.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This is how modern development should feel: coordinated, assisted, and structured.</a:t>
            </a:r>
            <a:endParaRPr/>
          </a:p>
        </p:txBody>
      </p:sp>
      <p:sp>
        <p:nvSpPr>
          <p:cNvPr id="569" name="Google Shape;569;g353f94efc0e_0_33:notes"/>
          <p:cNvSpPr/>
          <p:nvPr>
            <p:ph idx="2" type="sldImg"/>
          </p:nvPr>
        </p:nvSpPr>
        <p:spPr>
          <a:xfrm>
            <a:off x="685800" y="4953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51282b4978_0_39:notes"/>
          <p:cNvSpPr txBox="1"/>
          <p:nvPr>
            <p:ph idx="1" type="body"/>
          </p:nvPr>
        </p:nvSpPr>
        <p:spPr>
          <a:xfrm>
            <a:off x="685800" y="3765884"/>
            <a:ext cx="5486400" cy="488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AI-SDLC isn’t about replacing developers — it’s about leveling up the entire game.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With good prompting, solid context, and the right agentic setup, developers don’t just play — they win</a:t>
            </a:r>
            <a:endParaRPr/>
          </a:p>
        </p:txBody>
      </p:sp>
      <p:sp>
        <p:nvSpPr>
          <p:cNvPr id="576" name="Google Shape;576;g351282b4978_0_39:notes"/>
          <p:cNvSpPr/>
          <p:nvPr>
            <p:ph idx="2" type="sldImg"/>
          </p:nvPr>
        </p:nvSpPr>
        <p:spPr>
          <a:xfrm>
            <a:off x="685800" y="4953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5360d8eae3_0_10:notes"/>
          <p:cNvSpPr txBox="1"/>
          <p:nvPr>
            <p:ph idx="1" type="body"/>
          </p:nvPr>
        </p:nvSpPr>
        <p:spPr>
          <a:xfrm>
            <a:off x="685800" y="3765884"/>
            <a:ext cx="5486400" cy="488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On one side, we have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Greenfield projects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— the dream scenario for any developer or architect.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You're starting fresh.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You define your architecture cleanly — microservices, event-driven patterns, serverless-first designs.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You choose the latest tech stacks — Spring Boot 3, Next.js, Rust, or whatever suits the mission best.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Your codebase can be test-driven from Day One.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You design your CI/CD pipelines upfront, automate security gates, and enforce best practices from the beginning.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It’s like being handed a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blank block of marble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Creative freedom. No technical debt. No ‘dark corners’ left by developers who moved on.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But there’s a catch even here —</a:t>
            </a:r>
            <a:br>
              <a:rPr b="1"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In Greenfield, while you have the freedom to innovate, you also carry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the responsibility to design wisely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Every architectural misstep early on can snowball.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Every missing test today can become tomorrow’s legacy debt.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So even in Greenfield,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discipline matters.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Now flip the coin —</a:t>
            </a:r>
            <a:br>
              <a:rPr b="1" lang="en-US" sz="1100">
                <a:latin typeface="Arial"/>
                <a:ea typeface="Arial"/>
                <a:cs typeface="Arial"/>
                <a:sym typeface="Arial"/>
              </a:rPr>
            </a:b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 Most of us, in reality, are handed Brownfield systems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Existing applications built years — sometimes decades — ago.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Applications tied to old versions of Java, .NET, PHP, or even mainframes.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Business logic deeply embedded into massive, undocumented codebases.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SOAP APIs, monolithic databases, hardcoded workflows, forgotten CRON jobs running in some server room no one has access to.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Worse still —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the developers who originally built these systems have long moved on.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The documentation? Maybe there’s a 10-page Word doc from 2013 — if you're lucky.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The tests? Often missing, outdated, or insufficient to guarantee safe changes.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Here’s the truly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challenging part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—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Both Greenfield and Brownfield are under the same pressure: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Deliver faster.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Innovate constantly.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Reduce defects.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Meet business demands.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Maintain compliance and security.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But the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starting lines are dramatically different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In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Greenfield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you’re racing on a freshly paved highway.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In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Brownfield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you’re maneuvering through a dense, foggy forest full of unexpected turns and fallen trees.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And in today’s SDLC realities, developers face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common pain points across both paths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Context switching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: From coding to debugging to deployment troubleshooting — within the same sprint.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Toolchain complexity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: Dozens of tools to learn, integrate, and manage — from IDEs to deployment pipelines.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Manual drudgery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: Writing boilerplate code, setting up repetitive infrastructure, refactoring low-value legacy code.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Knowledge loss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: Institutional knowledge disappearing as teams evolve or vendors change.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Unclear ownership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: Especially in Brownfield, figuring out “Who owns this module?” can be a project in itself.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Fear of change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: "Will touching this break something we didn’t anticipate?" — the silent fear that slows down releases.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g35360d8eae3_0_10:notes"/>
          <p:cNvSpPr/>
          <p:nvPr>
            <p:ph idx="2" type="sldImg"/>
          </p:nvPr>
        </p:nvSpPr>
        <p:spPr>
          <a:xfrm>
            <a:off x="685800" y="4953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52e5bc19df_0_6:notes"/>
          <p:cNvSpPr/>
          <p:nvPr>
            <p:ph idx="2" type="sldImg"/>
          </p:nvPr>
        </p:nvSpPr>
        <p:spPr>
          <a:xfrm>
            <a:off x="685800" y="4953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g352e5bc19df_0_6:notes"/>
          <p:cNvSpPr txBox="1"/>
          <p:nvPr>
            <p:ph idx="1" type="body"/>
          </p:nvPr>
        </p:nvSpPr>
        <p:spPr>
          <a:xfrm>
            <a:off x="685800" y="3765884"/>
            <a:ext cx="5486400" cy="48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</a:pPr>
            <a:r>
              <a:rPr lang="en-US" sz="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Come join the millions learning with AWS Training and Certification and accelerating their impact. 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</a:pPr>
            <a:r>
              <a:rPr lang="en-US" sz="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In the classroom or online at your own pace, learn what you want, when you want, and how you need it. </a:t>
            </a:r>
            <a:endParaRPr/>
          </a:p>
          <a:p>
            <a:pPr indent="-228600" lvl="0" marL="228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</a:pPr>
            <a:r>
              <a:rPr lang="en-US" sz="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Visit Skill Builder, our online center and explore over 600 free </a:t>
            </a:r>
            <a:r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digital courses, hands-on labs, and role-based games.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For team and individuals looking to dive deeper, Skill Builder Subscriptions provide access to premium content and administrative benefits.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And when you’re ready, discover industry-recognized AWS Certifications </a:t>
            </a:r>
            <a:r>
              <a:rPr lang="en-US" sz="1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that showcase your expertise and grow your career potential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Technology makes innovation possible, but it’s people who will build a better tomorrow. Your time is now.</a:t>
            </a:r>
            <a:endParaRPr sz="8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92" name="Google Shape;592;g352e5bc19df_0_6:notes"/>
          <p:cNvSpPr txBox="1"/>
          <p:nvPr>
            <p:ph idx="12" type="sldNum"/>
          </p:nvPr>
        </p:nvSpPr>
        <p:spPr>
          <a:xfrm>
            <a:off x="1943100" y="8891337"/>
            <a:ext cx="29718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:notes"/>
          <p:cNvSpPr txBox="1"/>
          <p:nvPr>
            <p:ph idx="1" type="body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3:notes"/>
          <p:cNvSpPr/>
          <p:nvPr>
            <p:ph idx="2" type="sldImg"/>
          </p:nvPr>
        </p:nvSpPr>
        <p:spPr>
          <a:xfrm>
            <a:off x="685800" y="4953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3:notes"/>
          <p:cNvSpPr txBox="1"/>
          <p:nvPr>
            <p:ph idx="1" type="body"/>
          </p:nvPr>
        </p:nvSpPr>
        <p:spPr>
          <a:xfrm>
            <a:off x="685800" y="3765884"/>
            <a:ext cx="5486400" cy="488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13:notes"/>
          <p:cNvSpPr/>
          <p:nvPr>
            <p:ph idx="2" type="sldImg"/>
          </p:nvPr>
        </p:nvSpPr>
        <p:spPr>
          <a:xfrm>
            <a:off x="685800" y="4953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:notes"/>
          <p:cNvSpPr txBox="1"/>
          <p:nvPr>
            <p:ph idx="1" type="body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4:notes"/>
          <p:cNvSpPr/>
          <p:nvPr>
            <p:ph idx="2" type="sldImg"/>
          </p:nvPr>
        </p:nvSpPr>
        <p:spPr>
          <a:xfrm>
            <a:off x="685800" y="4953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53f94efc0e_0_0:notes"/>
          <p:cNvSpPr txBox="1"/>
          <p:nvPr>
            <p:ph idx="1" type="body"/>
          </p:nvPr>
        </p:nvSpPr>
        <p:spPr>
          <a:xfrm>
            <a:off x="685800" y="3765884"/>
            <a:ext cx="5486400" cy="488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On one side, we have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Greenfield projects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— the dream scenario for any developer or architect.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You're starting fresh.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You define your architecture cleanly — microservices, event-driven patterns, serverless-first designs.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You choose the latest tech stacks — Spring Boot 3, Next.js, Rust, or whatever suits the mission best.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Your codebase can be test-driven from Day One.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You design your CI/CD pipelines upfront, automate security gates, and enforce best practices from the beginning.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It’s like being handed a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blank block of marble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Creative freedom. No technical debt. No ‘dark corners’ left by developers who moved on.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But there’s a catch even here —</a:t>
            </a:r>
            <a:br>
              <a:rPr b="1"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In Greenfield, while you have the freedom to innovate, you also carry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the responsibility to design wisely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Every architectural misstep early on can snowball.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Every missing test today can become tomorrow’s legacy debt.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So even in Greenfield,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discipline matters.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Now flip the coin —</a:t>
            </a:r>
            <a:br>
              <a:rPr b="1" lang="en-US" sz="1100">
                <a:latin typeface="Arial"/>
                <a:ea typeface="Arial"/>
                <a:cs typeface="Arial"/>
                <a:sym typeface="Arial"/>
              </a:rPr>
            </a:b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 Most of us, in reality, are handed Brownfield systems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Existing applications built years — sometimes decades — ago.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Applications tied to old versions of Java, .NET, PHP, or even mainframes.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Business logic deeply embedded into massive, undocumented codebases.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SOAP APIs, monolithic databases, hardcoded workflows, forgotten CRON jobs running in some server room no one has access to.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Worse still —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the developers who originally built these systems have long moved on.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The documentation? Maybe there’s a 10-page Word doc from 2013 — if you're lucky.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The tests? Often missing, outdated, or insufficient to guarantee safe changes.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Here’s the truly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challenging part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—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Both Greenfield and Brownfield are under the same pressure: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Deliver faster.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Innovate constantly.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Reduce defects.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Meet business demands.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Maintain compliance and security.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But the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starting lines are dramatically different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In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Greenfield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you’re racing on a freshly paved highway.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In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Brownfield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you’re maneuvering through a dense, foggy forest full of unexpected turns and fallen trees.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And in today’s SDLC realities, developers face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common pain points across both paths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Context switching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: From coding to debugging to deployment troubleshooting — within the same sprint.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Toolchain complexity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: Dozens of tools to learn, integrate, and manage — from IDEs to deployment pipelines.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Manual drudgery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: Writing boilerplate code, setting up repetitive infrastructure, refactoring low-value legacy code.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Knowledge loss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: Institutional knowledge disappearing as teams evolve or vendors change.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Unclear ownership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: Especially in Brownfield, figuring out “Who owns this module?” can be a project in itself.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Fear of change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: "Will touching this break something we didn’t anticipate?" — the silent fear that slows down releases.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353f94efc0e_0_0:notes"/>
          <p:cNvSpPr/>
          <p:nvPr>
            <p:ph idx="2" type="sldImg"/>
          </p:nvPr>
        </p:nvSpPr>
        <p:spPr>
          <a:xfrm>
            <a:off x="685800" y="4953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05deeda7c_0_15:notes"/>
          <p:cNvSpPr txBox="1"/>
          <p:nvPr>
            <p:ph idx="1" type="body"/>
          </p:nvPr>
        </p:nvSpPr>
        <p:spPr>
          <a:xfrm>
            <a:off x="685800" y="3765884"/>
            <a:ext cx="5486400" cy="488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"As we saw earlier, whether you are starting fresh with a Greenfield project or modernizing a Brownfield system —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the developer’s struggle remains real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."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At the heart of both journeys, developers face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a common set of pain points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that slow us down and drain our energy.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First, there’s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Context Switching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— constantly bouncing between coding, debugging, deploying, and then back again.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Every shift fragments focus and increases cognitive load.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Then, there’s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Manual Drudgery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—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Developers still spend significant time writing boilerplate code, setting up repetitive infrastructure, or manually typing updates that could be automated.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Toolchain Complexity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adds another layer —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Today, developers juggle 10–15 tools daily — from their IDE, CI/CD pipelines, cloud platforms, to monitoring systems.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Each tool adds learning curves and integration challenges.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And then,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Knowledge Loss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creeps in —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Critical institutional knowledge disappears when teams change or projects evolve, making it harder to maintain or safely modernize systems.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Finally, there's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Fear of Change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—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Especially in Brownfield systems, developers hesitate: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"If I touch this, will it break something that no one even remembers anymore?"</a:t>
            </a:r>
            <a:br>
              <a:rPr i="1"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And this fear often delays innovation.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All these challenges converge into what I call the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Overwhelmed Developer at Desk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—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still sculpting, still chiseling, but with far more effort than necessary.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"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Manual effort is hard — whether you’re building something new or fixing something old.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"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3505deeda7c_0_15:notes"/>
          <p:cNvSpPr/>
          <p:nvPr>
            <p:ph idx="2" type="sldImg"/>
          </p:nvPr>
        </p:nvSpPr>
        <p:spPr>
          <a:xfrm>
            <a:off x="685800" y="4953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51282b4978_0_47:notes"/>
          <p:cNvSpPr txBox="1"/>
          <p:nvPr>
            <p:ph idx="1" type="body"/>
          </p:nvPr>
        </p:nvSpPr>
        <p:spPr>
          <a:xfrm>
            <a:off x="685800" y="3765884"/>
            <a:ext cx="5486400" cy="488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On the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left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you see it integrated directly into your favorite IDE — whether it’s VS Code or JetBrains.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You can generate code, write tests, refactor Java projects, fix issues, or generate documentation — all conversationally.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You simply type a request like: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“Generate unit tests for this class”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“Fix this bug”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— and Q understands the intent, context, and writes production-ready code.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On the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right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you see Amazon Q in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CLI mode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—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This is incredibly useful for developers who prefer the terminal.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Here I’m using a single command to create a test file for a budget tracker app —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and Q does it in half a second. Clean, fast, no YAML wrangling, no guesswork.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Whether you’re in your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IDE or terminal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Q meets you where you are — like a buddy who actually codes with you.</a:t>
            </a:r>
            <a:endParaRPr/>
          </a:p>
        </p:txBody>
      </p:sp>
      <p:sp>
        <p:nvSpPr>
          <p:cNvPr id="230" name="Google Shape;230;g351282b4978_0_47:notes"/>
          <p:cNvSpPr/>
          <p:nvPr>
            <p:ph idx="2" type="sldImg"/>
          </p:nvPr>
        </p:nvSpPr>
        <p:spPr>
          <a:xfrm>
            <a:off x="685800" y="4953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1282b4978_0_2:notes"/>
          <p:cNvSpPr txBox="1"/>
          <p:nvPr>
            <p:ph idx="1" type="body"/>
          </p:nvPr>
        </p:nvSpPr>
        <p:spPr>
          <a:xfrm>
            <a:off x="685800" y="3765884"/>
            <a:ext cx="5486400" cy="488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“Now let’s talk about one of the most powerful shifts happening in software development today —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the idea of treating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coding as a game of strategy.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”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In a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Greenfield application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you're starting with a blank slate.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No legacy code. No design debt.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And that gives you a unique opportunity — not just to code faster — but to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code smarter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Imagine you’re setting up a game.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You define the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objective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first: What should the application do?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That’s your behavior spec.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Next, you define the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rules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— and those are your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tests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In a Test-Driven Development (TDD) flow, these rules come before a single line of business logic is written.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Each test describes what a successful move looks like — "This function must return this output", "This API must validate this input", and so on.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Now enter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Amazon Q Developer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— your AI teammate.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You give it the rules, and it starts playing the game.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It generates the code not randomly, but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with the explicit goal of making those tests pass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It creates APIs based on defined behavior.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It validates docs and even refines code as more rules emerge.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It containerizes and deploys to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AWS Fargate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— all in a step-by-step strategy loop.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The key here is that Amazon Q doesn’t just generate code; it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strategizes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—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it treats the test suite as a boundary of play, and every piece of output is a calculated move toward your definition of success.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This is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game theory in action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You, as the developer, define the victory conditions.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Amazon Q, the AI assistant, works turn-by-turn — learning from failure, responding to errors, and improving code until it meets the goal.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And here’s the beauty — this approach isn’t about replacing developers.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It’s about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elevating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us.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We move from constantly debugging and writing boilerplate to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designing systems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enforcing quality through tests, and guiding architecture from the top down.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So if you’re building Greenfield systems today —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Start with behavior.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Turn your expectations into tests.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And then let the AI play to win,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on your terms.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“Set the rules. Let the AI play. And together, you’ll ship better software — faster, cleaner, and confidently.”</a:t>
            </a:r>
            <a:endParaRPr/>
          </a:p>
        </p:txBody>
      </p:sp>
      <p:sp>
        <p:nvSpPr>
          <p:cNvPr id="242" name="Google Shape;242;g351282b4978_0_2:notes"/>
          <p:cNvSpPr/>
          <p:nvPr>
            <p:ph idx="2" type="sldImg"/>
          </p:nvPr>
        </p:nvSpPr>
        <p:spPr>
          <a:xfrm>
            <a:off x="685800" y="4953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51282b4978_0_7:notes"/>
          <p:cNvSpPr txBox="1"/>
          <p:nvPr>
            <p:ph idx="1" type="body"/>
          </p:nvPr>
        </p:nvSpPr>
        <p:spPr>
          <a:xfrm>
            <a:off x="685800" y="3765884"/>
            <a:ext cx="5486400" cy="488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In an AI-driven software development lifecycle — or what I call the AIDLC — the way we guide the AI becomes just as important as what we build."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This slide outlines a high-trust workflow where a developer collaborates with an AI assistant — and every step is driven by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clarity and validation.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Let’s walk through this.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We begin with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Developer and AI Collaboration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This partnership starts even before a single line of code is written.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We align on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Behavior-Driven Development (BDD)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principles — clearly stating what the application is supposed to do.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Then we move into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Prompt Creation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Now, here’s the catch: AI can generate impressive code, but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only as good as the prompt we give it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If your prompt is vague, generic, or missing constraints — the AI will fill in gaps with guesses.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But if your prompt is structured, precise, and includes behavioral expectations — that’s where the magic happens.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This brings us to the next step: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AI Interpretation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The AI consumes the prompt, understands the task, and prepares to respond —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But unless you’ve defined tests ahead of time, the AI doesn’t actually know if the output is correct or useful.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That’s why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Test-Driven Development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is the key to all of this.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TDD gives us the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truth mechanism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— a way to ensure the AI isn’t just generating code, but generating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correct code.</a:t>
            </a:r>
            <a:br>
              <a:rPr b="1"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When you define tests first — even simple unit tests — you’re effectively setting the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rules of the game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Now the AI’s job isn’t just “write code,” it’s “write code that passes the tests I defined.”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This unlocks the next big advantage: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Iteration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In the real world, your first prompt won’t always produce perfect results.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But because you have tests in place and a clear behavior defined, you can now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refine your prompt with surgical precision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Maybe the logic was off — you tweak a test.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Maybe the AI misunderstood — you adjust the prompt.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And this loop continues until the test suite passes and the code matches your intent.</a:t>
            </a:r>
            <a:endParaRPr/>
          </a:p>
        </p:txBody>
      </p:sp>
      <p:sp>
        <p:nvSpPr>
          <p:cNvPr id="249" name="Google Shape;249;g351282b4978_0_7:notes"/>
          <p:cNvSpPr/>
          <p:nvPr>
            <p:ph idx="2" type="sldImg"/>
          </p:nvPr>
        </p:nvSpPr>
        <p:spPr>
          <a:xfrm>
            <a:off x="685800" y="4953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1282b4978_0_14:notes"/>
          <p:cNvSpPr txBox="1"/>
          <p:nvPr>
            <p:ph idx="1" type="body"/>
          </p:nvPr>
        </p:nvSpPr>
        <p:spPr>
          <a:xfrm>
            <a:off x="685800" y="3765884"/>
            <a:ext cx="5486400" cy="488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We’ve all worked with systems that still rely on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WSDL-based SOAP APIs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often written in older Java versions like Java 8.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They tend to be verbose, tightly coupled, and difficult to scale — especially when you're aiming for modern architectures like microservices or serverless.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This slide shows how we tackled this very problem — using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Amazon Q Developer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as a powerful co-pilot in our modernization journey.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Let’s walk through the transformation from left to right: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1️⃣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Legacy SOAP Service – Analyze WSDL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It begins with a developer examining a WSDL file — trying to understand what this SOAP service actually does.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This can be time-consuming on its own, but here’s where Amazon Q steps in: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Q analyzes the WSDL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extracts the service definition, and understands the operations exposed — effectively giving us a starting point to work from.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2️⃣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Design REST Endpoint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Once the SOAP structure is understood, we prompt Amazon Q to design equivalent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RESTful endpoints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Q automatically generates the endpoint signatures based on the WSDL structure, mapping inputs and outputs into JSON and aligning with REST conventions.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This saves hours of boilerplate conversion and ensures the transformation aligns with REST best practices.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3️⃣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Refactor Service Logic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Now comes the real value — we refactor the actual service logic.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We extract the business logic from the old SOAP controllers and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Amazon Q rewrites it into clean REST controller code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while preserving functional behavior.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Throughout this step, we rely on prompt-driven instructions and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unit tests as a compass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If tests fail, we fine-tune the prompt or add guardrails — it’s an iterative, AI-assisted process that ensures quality.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4️⃣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Modern RESTful Service – Final Output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At this stage, what we have is a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clean, validated REST controller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that matches the intended behavior of the original SOAP service —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but now it’s lightweight, maintainable, and cloud-deployable.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The developer simply reviews the final output, ensuring everything passes the test suite and business behavior remains intact.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“This is the power of using Amazon Q in brownfield modernization —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it doesn’t try to replace the developer, but it massively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accelerates the transformation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reduces manual effort, and keeps quality at the forefront.”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From WSDL to working REST controller —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what used to take days, now takes hours — and we get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consistent, test-aligned refactoring at scale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310" name="Google Shape;310;g351282b4978_0_14:notes"/>
          <p:cNvSpPr/>
          <p:nvPr>
            <p:ph idx="2" type="sldImg"/>
          </p:nvPr>
        </p:nvSpPr>
        <p:spPr>
          <a:xfrm>
            <a:off x="685800" y="4953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Title and Sub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3"/>
          <p:cNvSpPr txBox="1"/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3"/>
          <p:cNvSpPr txBox="1"/>
          <p:nvPr>
            <p:ph idx="1" type="body"/>
          </p:nvPr>
        </p:nvSpPr>
        <p:spPr>
          <a:xfrm>
            <a:off x="304800" y="1000125"/>
            <a:ext cx="115824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2000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31469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pos="216">
          <p15:clr>
            <a:srgbClr val="FBAE40"/>
          </p15:clr>
        </p15:guide>
        <p15:guide id="2" orient="horz" pos="62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">
  <p:cSld name="Code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2"/>
          <p:cNvSpPr txBox="1"/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2"/>
          <p:cNvSpPr txBox="1"/>
          <p:nvPr>
            <p:ph idx="1" type="body"/>
          </p:nvPr>
        </p:nvSpPr>
        <p:spPr>
          <a:xfrm>
            <a:off x="304800" y="1485900"/>
            <a:ext cx="11582400" cy="1646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 sz="1800">
                <a:latin typeface="Droid Sans Mono"/>
                <a:ea typeface="Droid Sans Mono"/>
                <a:cs typeface="Droid Sans Mono"/>
                <a:sym typeface="Droid Sans Mono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>
                <a:latin typeface="Droid Sans Mono"/>
                <a:ea typeface="Droid Sans Mono"/>
                <a:cs typeface="Droid Sans Mono"/>
                <a:sym typeface="Droid Sans Mono"/>
              </a:defRPr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latin typeface="Droid Sans Mono"/>
                <a:ea typeface="Droid Sans Mono"/>
                <a:cs typeface="Droid Sans Mono"/>
                <a:sym typeface="Droid Sans Mono"/>
              </a:defRPr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latin typeface="Droid Sans Mono"/>
                <a:ea typeface="Droid Sans Mono"/>
                <a:cs typeface="Droid Sans Mono"/>
                <a:sym typeface="Droid Sans Mono"/>
              </a:defRPr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latin typeface="Droid Sans Mono"/>
                <a:ea typeface="Droid Sans Mono"/>
                <a:cs typeface="Droid Sans Mono"/>
                <a:sym typeface="Droid Sans Mono"/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43"/>
          <p:cNvPicPr preferRelativeResize="0"/>
          <p:nvPr/>
        </p:nvPicPr>
        <p:blipFill rotWithShape="1">
          <a:blip r:embed="rId3">
            <a:alphaModFix amt="85000"/>
          </a:blip>
          <a:srcRect b="57237" l="35533" r="34018" t="23616"/>
          <a:stretch/>
        </p:blipFill>
        <p:spPr>
          <a:xfrm>
            <a:off x="274235" y="843937"/>
            <a:ext cx="946529" cy="706257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43"/>
          <p:cNvSpPr txBox="1"/>
          <p:nvPr>
            <p:ph type="title"/>
          </p:nvPr>
        </p:nvSpPr>
        <p:spPr>
          <a:xfrm>
            <a:off x="1143000" y="1485900"/>
            <a:ext cx="8189914" cy="25670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3"/>
          <p:cNvSpPr txBox="1"/>
          <p:nvPr>
            <p:ph idx="1" type="body"/>
          </p:nvPr>
        </p:nvSpPr>
        <p:spPr>
          <a:xfrm>
            <a:off x="1143000" y="4610100"/>
            <a:ext cx="819150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60"/>
              <a:buNone/>
              <a:defRPr b="1" sz="2400"/>
            </a:lvl1pPr>
            <a:lvl2pPr indent="-331469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43"/>
          <p:cNvSpPr txBox="1"/>
          <p:nvPr>
            <p:ph idx="2" type="body"/>
          </p:nvPr>
        </p:nvSpPr>
        <p:spPr>
          <a:xfrm>
            <a:off x="1143000" y="5045137"/>
            <a:ext cx="81769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indent="-331469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pos="720">
          <p15:clr>
            <a:srgbClr val="FBAE40"/>
          </p15:clr>
        </p15:guide>
        <p15:guide id="2" pos="5880">
          <p15:clr>
            <a:srgbClr val="FBAE40"/>
          </p15:clr>
        </p15:guide>
        <p15:guide id="3" orient="horz" pos="29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/>
          <p:nvPr/>
        </p:nvSpPr>
        <p:spPr>
          <a:xfrm>
            <a:off x="304800" y="734939"/>
            <a:ext cx="3231216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skillbuilder.aws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1130" y="219611"/>
            <a:ext cx="1389772" cy="138977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44"/>
          <p:cNvSpPr txBox="1"/>
          <p:nvPr>
            <p:ph type="title"/>
          </p:nvPr>
        </p:nvSpPr>
        <p:spPr>
          <a:xfrm>
            <a:off x="304800" y="1919616"/>
            <a:ext cx="8723086" cy="7017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4"/>
          <p:cNvSpPr txBox="1"/>
          <p:nvPr/>
        </p:nvSpPr>
        <p:spPr>
          <a:xfrm>
            <a:off x="304800" y="3067050"/>
            <a:ext cx="5132173" cy="723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0" i="0" lang="en-US" sz="4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Create a free account on AWS Skill Builder to gain in-demand skills </a:t>
            </a:r>
            <a:endParaRPr b="1" sz="40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5"/>
          <p:cNvSpPr txBox="1"/>
          <p:nvPr/>
        </p:nvSpPr>
        <p:spPr>
          <a:xfrm>
            <a:off x="133351" y="1738406"/>
            <a:ext cx="8413750" cy="10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b="0" i="0" lang="en-US" sz="6600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Thank you!</a:t>
            </a:r>
            <a:endParaRPr/>
          </a:p>
        </p:txBody>
      </p:sp>
      <p:sp>
        <p:nvSpPr>
          <p:cNvPr id="61" name="Google Shape;61;p45"/>
          <p:cNvSpPr txBox="1"/>
          <p:nvPr>
            <p:ph idx="1" type="body"/>
          </p:nvPr>
        </p:nvSpPr>
        <p:spPr>
          <a:xfrm>
            <a:off x="431800" y="3453368"/>
            <a:ext cx="3429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/>
            </a:lvl1pPr>
            <a:lvl2pPr indent="-331469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45"/>
          <p:cNvSpPr txBox="1"/>
          <p:nvPr>
            <p:ph idx="2" type="body"/>
          </p:nvPr>
        </p:nvSpPr>
        <p:spPr>
          <a:xfrm>
            <a:off x="431800" y="3835400"/>
            <a:ext cx="3429000" cy="11284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 sz="1800"/>
            </a:lvl1pPr>
            <a:lvl2pPr indent="-331469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45"/>
          <p:cNvSpPr txBox="1"/>
          <p:nvPr>
            <p:ph idx="3" type="body"/>
          </p:nvPr>
        </p:nvSpPr>
        <p:spPr>
          <a:xfrm>
            <a:off x="4075949" y="3453368"/>
            <a:ext cx="3429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/>
            </a:lvl1pPr>
            <a:lvl2pPr indent="-331469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45"/>
          <p:cNvSpPr txBox="1"/>
          <p:nvPr>
            <p:ph idx="4" type="body"/>
          </p:nvPr>
        </p:nvSpPr>
        <p:spPr>
          <a:xfrm>
            <a:off x="7720100" y="3453368"/>
            <a:ext cx="3429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/>
            </a:lvl1pPr>
            <a:lvl2pPr indent="-331469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45"/>
          <p:cNvSpPr txBox="1"/>
          <p:nvPr>
            <p:ph idx="5" type="body"/>
          </p:nvPr>
        </p:nvSpPr>
        <p:spPr>
          <a:xfrm>
            <a:off x="4075949" y="3835400"/>
            <a:ext cx="3429000" cy="11284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 sz="1800"/>
            </a:lvl1pPr>
            <a:lvl2pPr indent="-331469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45"/>
          <p:cNvSpPr txBox="1"/>
          <p:nvPr>
            <p:ph idx="6" type="body"/>
          </p:nvPr>
        </p:nvSpPr>
        <p:spPr>
          <a:xfrm>
            <a:off x="7720100" y="3835400"/>
            <a:ext cx="3429000" cy="11284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 sz="1800"/>
            </a:lvl1pPr>
            <a:lvl2pPr indent="-331469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45"/>
          <p:cNvSpPr txBox="1"/>
          <p:nvPr>
            <p:ph type="title"/>
          </p:nvPr>
        </p:nvSpPr>
        <p:spPr>
          <a:xfrm>
            <a:off x="0" y="-660868"/>
            <a:ext cx="12192000" cy="638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Play"/>
              <a:buNone/>
              <a:defRPr>
                <a:solidFill>
                  <a:srgbClr val="59595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45"/>
          <p:cNvSpPr/>
          <p:nvPr/>
        </p:nvSpPr>
        <p:spPr>
          <a:xfrm>
            <a:off x="7232650" y="1872748"/>
            <a:ext cx="832859" cy="83285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9" name="Google Shape;69;p45"/>
          <p:cNvSpPr/>
          <p:nvPr/>
        </p:nvSpPr>
        <p:spPr>
          <a:xfrm>
            <a:off x="7637646" y="1872748"/>
            <a:ext cx="4556118" cy="832859"/>
          </a:xfrm>
          <a:prstGeom prst="rect">
            <a:avLst/>
          </a:prstGeom>
          <a:gradFill>
            <a:gsLst>
              <a:gs pos="0">
                <a:srgbClr val="002060"/>
              </a:gs>
              <a:gs pos="17000">
                <a:srgbClr val="002060"/>
              </a:gs>
              <a:gs pos="100000">
                <a:srgbClr val="002060">
                  <a:alpha val="56078"/>
                </a:srgbClr>
              </a:gs>
            </a:gsLst>
            <a:lin ang="1440000" scaled="0"/>
          </a:gradFill>
          <a:ln>
            <a:noFill/>
          </a:ln>
        </p:spPr>
        <p:txBody>
          <a:bodyPr anchorCtr="0" anchor="ctr" bIns="45700" lIns="1828800" spcFirstLastPara="1" rIns="18287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70" name="Google Shape;70;p45"/>
          <p:cNvSpPr txBox="1"/>
          <p:nvPr/>
        </p:nvSpPr>
        <p:spPr>
          <a:xfrm>
            <a:off x="8594726" y="1900795"/>
            <a:ext cx="3394181" cy="794064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Please complete the session survey in the </a:t>
            </a:r>
            <a:r>
              <a:rPr b="0" lang="en-US" sz="1800" u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mobile app</a:t>
            </a:r>
            <a:endParaRPr/>
          </a:p>
        </p:txBody>
      </p:sp>
      <p:pic>
        <p:nvPicPr>
          <p:cNvPr id="71" name="Google Shape;7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809" y="1769509"/>
            <a:ext cx="1039336" cy="1039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>
        <p15:guide id="1" pos="26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6"/>
          <p:cNvSpPr txBox="1"/>
          <p:nvPr>
            <p:ph idx="1" type="subTitle"/>
          </p:nvPr>
        </p:nvSpPr>
        <p:spPr>
          <a:xfrm>
            <a:off x="322916" y="1990726"/>
            <a:ext cx="8274329" cy="2585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80"/>
              <a:buNone/>
              <a:defRPr b="0"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74" name="Google Shape;74;p46"/>
          <p:cNvSpPr txBox="1"/>
          <p:nvPr>
            <p:ph type="title"/>
          </p:nvPr>
        </p:nvSpPr>
        <p:spPr>
          <a:xfrm>
            <a:off x="322916" y="2400300"/>
            <a:ext cx="8274329" cy="1865508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0" spcFirstLastPara="1" rIns="0" wrap="square" tIns="1463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46"/>
          <p:cNvSpPr txBox="1"/>
          <p:nvPr>
            <p:ph idx="2" type="body"/>
          </p:nvPr>
        </p:nvSpPr>
        <p:spPr>
          <a:xfrm>
            <a:off x="322916" y="4692846"/>
            <a:ext cx="37023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 cap="none"/>
            </a:lvl1pPr>
            <a:lvl2pPr indent="-331469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46"/>
          <p:cNvSpPr txBox="1"/>
          <p:nvPr>
            <p:ph idx="3" type="body"/>
          </p:nvPr>
        </p:nvSpPr>
        <p:spPr>
          <a:xfrm>
            <a:off x="322916" y="1492893"/>
            <a:ext cx="3492500" cy="2585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80"/>
              <a:buNone/>
              <a:defRPr b="0"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46"/>
          <p:cNvSpPr txBox="1"/>
          <p:nvPr>
            <p:ph idx="4" type="body"/>
          </p:nvPr>
        </p:nvSpPr>
        <p:spPr>
          <a:xfrm>
            <a:off x="322916" y="5066908"/>
            <a:ext cx="3702329" cy="757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16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pos="21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, and image">
  <p:cSld name="Title, content, and imag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7"/>
          <p:cNvSpPr txBox="1"/>
          <p:nvPr>
            <p:ph type="title"/>
          </p:nvPr>
        </p:nvSpPr>
        <p:spPr>
          <a:xfrm>
            <a:off x="304800" y="304800"/>
            <a:ext cx="5638800" cy="638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7"/>
          <p:cNvSpPr/>
          <p:nvPr>
            <p:ph idx="2" type="pic"/>
          </p:nvPr>
        </p:nvSpPr>
        <p:spPr>
          <a:xfrm>
            <a:off x="6248400" y="0"/>
            <a:ext cx="59436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47"/>
          <p:cNvSpPr txBox="1"/>
          <p:nvPr>
            <p:ph idx="1" type="body"/>
          </p:nvPr>
        </p:nvSpPr>
        <p:spPr>
          <a:xfrm>
            <a:off x="304800" y="1485900"/>
            <a:ext cx="56388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8862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Char char="•"/>
              <a:defRPr/>
            </a:lvl1pPr>
            <a:lvl2pPr indent="-331469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pos="3744">
          <p15:clr>
            <a:srgbClr val="FBAE40"/>
          </p15:clr>
        </p15:guide>
        <p15:guide id="2" pos="3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with Subtitle">
  <p:cSld name="Two Content with Subtitle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8"/>
          <p:cNvSpPr txBox="1"/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48"/>
          <p:cNvSpPr txBox="1"/>
          <p:nvPr>
            <p:ph idx="1" type="body"/>
          </p:nvPr>
        </p:nvSpPr>
        <p:spPr>
          <a:xfrm>
            <a:off x="304800" y="1714500"/>
            <a:ext cx="5676900" cy="2049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48"/>
          <p:cNvSpPr txBox="1"/>
          <p:nvPr>
            <p:ph idx="2" type="body"/>
          </p:nvPr>
        </p:nvSpPr>
        <p:spPr>
          <a:xfrm>
            <a:off x="6210300" y="1714500"/>
            <a:ext cx="5676900" cy="2049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48"/>
          <p:cNvSpPr txBox="1"/>
          <p:nvPr>
            <p:ph idx="3" type="body"/>
          </p:nvPr>
        </p:nvSpPr>
        <p:spPr>
          <a:xfrm>
            <a:off x="304800" y="1000125"/>
            <a:ext cx="115824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2000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31469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pos="216">
          <p15:clr>
            <a:srgbClr val="FBAE40"/>
          </p15:clr>
        </p15:guide>
        <p15:guide id="2" orient="horz" pos="624">
          <p15:clr>
            <a:srgbClr val="FBAE40"/>
          </p15:clr>
        </p15:guide>
        <p15:guide id="3" orient="horz" pos="1272">
          <p15:clr>
            <a:srgbClr val="9FCC3B"/>
          </p15:clr>
        </p15:guide>
        <p15:guide id="4" orient="horz" pos="1080">
          <p15:clr>
            <a:srgbClr val="FBAE40"/>
          </p15:clr>
        </p15:guide>
        <p15:guide id="5" pos="3768">
          <p15:clr>
            <a:srgbClr val="FBAE40"/>
          </p15:clr>
        </p15:guide>
        <p15:guide id="6" pos="391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9"/>
          <p:cNvSpPr txBox="1"/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49"/>
          <p:cNvSpPr txBox="1"/>
          <p:nvPr>
            <p:ph idx="1" type="body"/>
          </p:nvPr>
        </p:nvSpPr>
        <p:spPr>
          <a:xfrm>
            <a:off x="304800" y="1496306"/>
            <a:ext cx="5676897" cy="4801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  <a:defRPr b="1" sz="2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0" name="Google Shape;90;p49"/>
          <p:cNvSpPr txBox="1"/>
          <p:nvPr>
            <p:ph idx="2" type="body"/>
          </p:nvPr>
        </p:nvSpPr>
        <p:spPr>
          <a:xfrm>
            <a:off x="304800" y="1989137"/>
            <a:ext cx="5676897" cy="1855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60"/>
              <a:buNone/>
              <a:defRPr sz="2400"/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49"/>
          <p:cNvSpPr txBox="1"/>
          <p:nvPr>
            <p:ph idx="3" type="body"/>
          </p:nvPr>
        </p:nvSpPr>
        <p:spPr>
          <a:xfrm>
            <a:off x="6210303" y="1496306"/>
            <a:ext cx="5676897" cy="4801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  <a:defRPr b="1" sz="2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2" name="Google Shape;92;p49"/>
          <p:cNvSpPr txBox="1"/>
          <p:nvPr>
            <p:ph idx="4" type="body"/>
          </p:nvPr>
        </p:nvSpPr>
        <p:spPr>
          <a:xfrm>
            <a:off x="6210303" y="1989137"/>
            <a:ext cx="5676896" cy="1855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60"/>
              <a:buNone/>
              <a:defRPr sz="2400"/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Three Speakers">
  <p:cSld name="Title Slide - Three Speak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0"/>
          <p:cNvSpPr txBox="1"/>
          <p:nvPr>
            <p:ph idx="1" type="subTitle"/>
          </p:nvPr>
        </p:nvSpPr>
        <p:spPr>
          <a:xfrm>
            <a:off x="322916" y="1990726"/>
            <a:ext cx="8274329" cy="2585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80"/>
              <a:buNone/>
              <a:defRPr b="0"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5" name="Google Shape;95;p50"/>
          <p:cNvSpPr txBox="1"/>
          <p:nvPr>
            <p:ph type="title"/>
          </p:nvPr>
        </p:nvSpPr>
        <p:spPr>
          <a:xfrm>
            <a:off x="322916" y="2400300"/>
            <a:ext cx="8274329" cy="1865508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0" spcFirstLastPara="1" rIns="0" wrap="square" tIns="1463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50"/>
          <p:cNvSpPr txBox="1"/>
          <p:nvPr>
            <p:ph idx="2" type="body"/>
          </p:nvPr>
        </p:nvSpPr>
        <p:spPr>
          <a:xfrm>
            <a:off x="322917" y="4692846"/>
            <a:ext cx="26613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 cap="none"/>
            </a:lvl1pPr>
            <a:lvl2pPr indent="-331469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50"/>
          <p:cNvSpPr txBox="1"/>
          <p:nvPr>
            <p:ph idx="3" type="body"/>
          </p:nvPr>
        </p:nvSpPr>
        <p:spPr>
          <a:xfrm>
            <a:off x="322916" y="1492893"/>
            <a:ext cx="3492500" cy="2585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80"/>
              <a:buNone/>
              <a:defRPr b="0"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50"/>
          <p:cNvSpPr txBox="1"/>
          <p:nvPr>
            <p:ph idx="4" type="body"/>
          </p:nvPr>
        </p:nvSpPr>
        <p:spPr>
          <a:xfrm>
            <a:off x="322917" y="5066907"/>
            <a:ext cx="2661369" cy="757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16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50"/>
          <p:cNvSpPr txBox="1"/>
          <p:nvPr>
            <p:ph idx="5" type="body"/>
          </p:nvPr>
        </p:nvSpPr>
        <p:spPr>
          <a:xfrm>
            <a:off x="3129724" y="4692846"/>
            <a:ext cx="26613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/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50"/>
          <p:cNvSpPr txBox="1"/>
          <p:nvPr>
            <p:ph idx="6" type="body"/>
          </p:nvPr>
        </p:nvSpPr>
        <p:spPr>
          <a:xfrm>
            <a:off x="5936531" y="4692846"/>
            <a:ext cx="26613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/>
            </a:lvl1pPr>
            <a:lvl2pPr indent="-331469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50"/>
          <p:cNvSpPr txBox="1"/>
          <p:nvPr>
            <p:ph idx="7" type="body"/>
          </p:nvPr>
        </p:nvSpPr>
        <p:spPr>
          <a:xfrm>
            <a:off x="3129724" y="5066907"/>
            <a:ext cx="2661369" cy="757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16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50"/>
          <p:cNvSpPr txBox="1"/>
          <p:nvPr>
            <p:ph idx="8" type="body"/>
          </p:nvPr>
        </p:nvSpPr>
        <p:spPr>
          <a:xfrm>
            <a:off x="5936531" y="5066907"/>
            <a:ext cx="2661369" cy="757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16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pos="216">
          <p15:clr>
            <a:srgbClr val="FBAE40"/>
          </p15:clr>
        </p15:guide>
        <p15:guide id="2" orient="horz" pos="295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1"/>
          <p:cNvSpPr txBox="1"/>
          <p:nvPr>
            <p:ph type="title"/>
          </p:nvPr>
        </p:nvSpPr>
        <p:spPr>
          <a:xfrm>
            <a:off x="0" y="-647700"/>
            <a:ext cx="11925300" cy="638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Play"/>
              <a:buNone/>
              <a:defRPr sz="3600">
                <a:solidFill>
                  <a:srgbClr val="59595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alk-In">
  <p:cSld name="Walk-I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4"/>
          <p:cNvSpPr txBox="1"/>
          <p:nvPr>
            <p:ph idx="1" type="body"/>
          </p:nvPr>
        </p:nvSpPr>
        <p:spPr>
          <a:xfrm>
            <a:off x="609600" y="1668780"/>
            <a:ext cx="3694113" cy="2585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80"/>
              <a:buNone/>
              <a:defRPr b="0" sz="1200">
                <a:latin typeface="Arial"/>
                <a:ea typeface="Arial"/>
                <a:cs typeface="Arial"/>
                <a:sym typeface="Arial"/>
              </a:defRPr>
            </a:lvl1pPr>
            <a:lvl2pPr indent="-331469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9" name="Google Shape;1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2214366"/>
            <a:ext cx="4075134" cy="40962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4"/>
          <p:cNvSpPr txBox="1"/>
          <p:nvPr>
            <p:ph type="title"/>
          </p:nvPr>
        </p:nvSpPr>
        <p:spPr>
          <a:xfrm>
            <a:off x="0" y="-660400"/>
            <a:ext cx="12192000" cy="638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Play"/>
              <a:buNone/>
              <a:defRPr sz="3600">
                <a:solidFill>
                  <a:srgbClr val="59595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orient="horz" pos="2376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, and Content">
  <p:cSld name="Title, Subtitle,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2"/>
          <p:cNvSpPr txBox="1"/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52"/>
          <p:cNvSpPr txBox="1"/>
          <p:nvPr>
            <p:ph idx="1" type="body"/>
          </p:nvPr>
        </p:nvSpPr>
        <p:spPr>
          <a:xfrm>
            <a:off x="304800" y="1714500"/>
            <a:ext cx="11582400" cy="2049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52"/>
          <p:cNvSpPr txBox="1"/>
          <p:nvPr>
            <p:ph idx="2" type="body"/>
          </p:nvPr>
        </p:nvSpPr>
        <p:spPr>
          <a:xfrm>
            <a:off x="304800" y="1000125"/>
            <a:ext cx="115824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2000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31469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pos="216">
          <p15:clr>
            <a:srgbClr val="FBAE40"/>
          </p15:clr>
        </p15:guide>
        <p15:guide id="2" orient="horz" pos="624">
          <p15:clr>
            <a:srgbClr val="FBAE40"/>
          </p15:clr>
        </p15:guide>
        <p15:guide id="3" orient="horz" pos="1272">
          <p15:clr>
            <a:srgbClr val="9FCC3B"/>
          </p15:clr>
        </p15:guide>
        <p15:guide id="4" orient="horz" pos="10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, and Bulleted Content">
  <p:cSld name="Title, Subtitle, and Bulleted Conten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3"/>
          <p:cNvSpPr txBox="1"/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53"/>
          <p:cNvSpPr txBox="1"/>
          <p:nvPr>
            <p:ph idx="1" type="body"/>
          </p:nvPr>
        </p:nvSpPr>
        <p:spPr>
          <a:xfrm>
            <a:off x="304800" y="1714500"/>
            <a:ext cx="11582400" cy="2049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indent="-38862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Char char="•"/>
              <a:defRPr/>
            </a:lvl1pPr>
            <a:lvl2pPr indent="-331469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53"/>
          <p:cNvSpPr txBox="1"/>
          <p:nvPr>
            <p:ph idx="2" type="body"/>
          </p:nvPr>
        </p:nvSpPr>
        <p:spPr>
          <a:xfrm>
            <a:off x="304800" y="1000125"/>
            <a:ext cx="115824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2000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31469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pos="216">
          <p15:clr>
            <a:srgbClr val="FBAE40"/>
          </p15:clr>
        </p15:guide>
        <p15:guide id="2" orient="horz" pos="624">
          <p15:clr>
            <a:srgbClr val="FBAE40"/>
          </p15:clr>
        </p15:guide>
        <p15:guide id="3" orient="horz" pos="1272">
          <p15:clr>
            <a:srgbClr val="9FCC3B"/>
          </p15:clr>
        </p15:guide>
        <p15:guide id="4" orient="horz" pos="10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with Bullets">
  <p:cSld name="Two Content with Bullet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4"/>
          <p:cNvSpPr txBox="1"/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54"/>
          <p:cNvSpPr txBox="1"/>
          <p:nvPr>
            <p:ph idx="1" type="body"/>
          </p:nvPr>
        </p:nvSpPr>
        <p:spPr>
          <a:xfrm>
            <a:off x="304800" y="1485900"/>
            <a:ext cx="5676900" cy="2049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indent="-38862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Char char="•"/>
              <a:defRPr/>
            </a:lvl1pPr>
            <a:lvl2pPr indent="-331469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54"/>
          <p:cNvSpPr txBox="1"/>
          <p:nvPr>
            <p:ph idx="2" type="body"/>
          </p:nvPr>
        </p:nvSpPr>
        <p:spPr>
          <a:xfrm>
            <a:off x="6210300" y="1485900"/>
            <a:ext cx="5676900" cy="2049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indent="-38862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Char char="•"/>
              <a:defRPr/>
            </a:lvl1pPr>
            <a:lvl2pPr indent="-331469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, Subtitle, and Bullets">
  <p:cSld name="Two Content, Subtitle, and Bullets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5"/>
          <p:cNvSpPr txBox="1"/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55"/>
          <p:cNvSpPr txBox="1"/>
          <p:nvPr>
            <p:ph idx="1" type="body"/>
          </p:nvPr>
        </p:nvSpPr>
        <p:spPr>
          <a:xfrm>
            <a:off x="304800" y="1714500"/>
            <a:ext cx="5676900" cy="2049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indent="-38862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Char char="•"/>
              <a:defRPr/>
            </a:lvl1pPr>
            <a:lvl2pPr indent="-331469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55"/>
          <p:cNvSpPr txBox="1"/>
          <p:nvPr>
            <p:ph idx="2" type="body"/>
          </p:nvPr>
        </p:nvSpPr>
        <p:spPr>
          <a:xfrm>
            <a:off x="6210300" y="1714500"/>
            <a:ext cx="5676900" cy="2049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indent="-38862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Char char="•"/>
              <a:defRPr/>
            </a:lvl1pPr>
            <a:lvl2pPr indent="-331469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55"/>
          <p:cNvSpPr txBox="1"/>
          <p:nvPr>
            <p:ph idx="3" type="body"/>
          </p:nvPr>
        </p:nvSpPr>
        <p:spPr>
          <a:xfrm>
            <a:off x="304800" y="1000125"/>
            <a:ext cx="115824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2000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31469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pos="216">
          <p15:clr>
            <a:srgbClr val="FBAE40"/>
          </p15:clr>
        </p15:guide>
        <p15:guide id="2" orient="horz" pos="624">
          <p15:clr>
            <a:srgbClr val="FBAE40"/>
          </p15:clr>
        </p15:guide>
        <p15:guide id="3" orient="horz" pos="1272">
          <p15:clr>
            <a:srgbClr val="9FCC3B"/>
          </p15:clr>
        </p15:guide>
        <p15:guide id="4" orient="horz" pos="1080">
          <p15:clr>
            <a:srgbClr val="FBAE40"/>
          </p15:clr>
        </p15:guide>
        <p15:guide id="5" pos="3768">
          <p15:clr>
            <a:srgbClr val="FBAE40"/>
          </p15:clr>
        </p15:guide>
        <p15:guide id="6" pos="391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- Two Content">
  <p:cSld name="Code - Two Conte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6"/>
          <p:cNvSpPr txBox="1"/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56"/>
          <p:cNvSpPr txBox="1"/>
          <p:nvPr>
            <p:ph idx="1" type="body"/>
          </p:nvPr>
        </p:nvSpPr>
        <p:spPr>
          <a:xfrm>
            <a:off x="304800" y="1485900"/>
            <a:ext cx="5676900" cy="1646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 sz="1800">
                <a:latin typeface="Droid Sans Mono"/>
                <a:ea typeface="Droid Sans Mono"/>
                <a:cs typeface="Droid Sans Mono"/>
                <a:sym typeface="Droid Sans Mono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>
                <a:latin typeface="Droid Sans Mono"/>
                <a:ea typeface="Droid Sans Mono"/>
                <a:cs typeface="Droid Sans Mono"/>
                <a:sym typeface="Droid Sans Mono"/>
              </a:defRPr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latin typeface="Droid Sans Mono"/>
                <a:ea typeface="Droid Sans Mono"/>
                <a:cs typeface="Droid Sans Mono"/>
                <a:sym typeface="Droid Sans Mono"/>
              </a:defRPr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latin typeface="Droid Sans Mono"/>
                <a:ea typeface="Droid Sans Mono"/>
                <a:cs typeface="Droid Sans Mono"/>
                <a:sym typeface="Droid Sans Mono"/>
              </a:defRPr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latin typeface="Droid Sans Mono"/>
                <a:ea typeface="Droid Sans Mono"/>
                <a:cs typeface="Droid Sans Mono"/>
                <a:sym typeface="Droid Sans Mono"/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56"/>
          <p:cNvSpPr txBox="1"/>
          <p:nvPr>
            <p:ph idx="2" type="body"/>
          </p:nvPr>
        </p:nvSpPr>
        <p:spPr>
          <a:xfrm>
            <a:off x="6210300" y="1485900"/>
            <a:ext cx="5676900" cy="1646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  <a:defRPr sz="1800">
                <a:latin typeface="Droid Sans Mono"/>
                <a:ea typeface="Droid Sans Mono"/>
                <a:cs typeface="Droid Sans Mono"/>
                <a:sym typeface="Droid Sans Mono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>
                <a:latin typeface="Droid Sans Mono"/>
                <a:ea typeface="Droid Sans Mono"/>
                <a:cs typeface="Droid Sans Mono"/>
                <a:sym typeface="Droid Sans Mono"/>
              </a:defRPr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latin typeface="Droid Sans Mono"/>
                <a:ea typeface="Droid Sans Mono"/>
                <a:cs typeface="Droid Sans Mono"/>
                <a:sym typeface="Droid Sans Mono"/>
              </a:defRPr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latin typeface="Droid Sans Mono"/>
                <a:ea typeface="Droid Sans Mono"/>
                <a:cs typeface="Droid Sans Mono"/>
                <a:sym typeface="Droid Sans Mono"/>
              </a:defRPr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latin typeface="Droid Sans Mono"/>
                <a:ea typeface="Droid Sans Mono"/>
                <a:cs typeface="Droid Sans Mono"/>
                <a:sym typeface="Droid Sans Mono"/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">
  <p:cSld name="Video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94672" y="2327672"/>
            <a:ext cx="2202656" cy="220265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57"/>
          <p:cNvSpPr/>
          <p:nvPr>
            <p:ph idx="2" type="media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20"/>
              <a:buFont typeface="Play"/>
              <a:buNone/>
              <a:defRPr b="0" i="0" sz="2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Noto Sans Symbols"/>
              <a:buChar char="▪"/>
              <a:defRPr b="0" i="0" sz="2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Char char="–"/>
              <a:defRPr b="0" i="0" sz="20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Char char="•"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Char char="•"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Char char="•"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Char char="•"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Char char="•"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Char char="•"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129" name="Google Shape;129;p57"/>
          <p:cNvSpPr txBox="1"/>
          <p:nvPr>
            <p:ph type="title"/>
          </p:nvPr>
        </p:nvSpPr>
        <p:spPr>
          <a:xfrm>
            <a:off x="0" y="-647700"/>
            <a:ext cx="12192000" cy="638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Play"/>
              <a:buNone/>
              <a:defRPr sz="3600">
                <a:solidFill>
                  <a:srgbClr val="59595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8"/>
          <p:cNvSpPr txBox="1"/>
          <p:nvPr>
            <p:ph type="title"/>
          </p:nvPr>
        </p:nvSpPr>
        <p:spPr>
          <a:xfrm>
            <a:off x="304800" y="304800"/>
            <a:ext cx="4152900" cy="11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58"/>
          <p:cNvSpPr txBox="1"/>
          <p:nvPr>
            <p:ph idx="1" type="body"/>
          </p:nvPr>
        </p:nvSpPr>
        <p:spPr>
          <a:xfrm>
            <a:off x="5029200" y="304799"/>
            <a:ext cx="6858000" cy="59055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  <a:defRPr sz="2800"/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 sz="2400"/>
            </a:lvl2pPr>
            <a:lvl3pPr indent="-228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3" name="Google Shape;133;p58"/>
          <p:cNvSpPr txBox="1"/>
          <p:nvPr>
            <p:ph idx="2" type="body"/>
          </p:nvPr>
        </p:nvSpPr>
        <p:spPr>
          <a:xfrm>
            <a:off x="304800" y="2181224"/>
            <a:ext cx="415290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26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pos="2808">
          <p15:clr>
            <a:srgbClr val="FBAE40"/>
          </p15:clr>
        </p15:guide>
        <p15:guide id="2" orient="horz" pos="1368">
          <p15:clr>
            <a:srgbClr val="FBAE40"/>
          </p15:clr>
        </p15:guide>
        <p15:guide id="3" pos="3168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9"/>
          <p:cNvSpPr txBox="1"/>
          <p:nvPr>
            <p:ph type="title"/>
          </p:nvPr>
        </p:nvSpPr>
        <p:spPr>
          <a:xfrm>
            <a:off x="304800" y="304800"/>
            <a:ext cx="4152900" cy="11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59"/>
          <p:cNvSpPr/>
          <p:nvPr>
            <p:ph idx="2" type="pic"/>
          </p:nvPr>
        </p:nvSpPr>
        <p:spPr>
          <a:xfrm>
            <a:off x="5029200" y="304799"/>
            <a:ext cx="6858000" cy="5905501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59"/>
          <p:cNvSpPr txBox="1"/>
          <p:nvPr>
            <p:ph idx="1" type="body"/>
          </p:nvPr>
        </p:nvSpPr>
        <p:spPr>
          <a:xfrm>
            <a:off x="304800" y="2181224"/>
            <a:ext cx="4152900" cy="40290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26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pos="2808">
          <p15:clr>
            <a:srgbClr val="FBAE40"/>
          </p15:clr>
        </p15:guide>
        <p15:guide id="2" orient="horz" pos="1368">
          <p15:clr>
            <a:srgbClr val="FBAE40"/>
          </p15:clr>
        </p15:guide>
        <p15:guide id="3" pos="3168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0"/>
          <p:cNvSpPr txBox="1"/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60"/>
          <p:cNvSpPr txBox="1"/>
          <p:nvPr>
            <p:ph idx="1" type="body"/>
          </p:nvPr>
        </p:nvSpPr>
        <p:spPr>
          <a:xfrm rot="5400000">
            <a:off x="3733800" y="-1943100"/>
            <a:ext cx="4724400" cy="11582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8862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Char char="•"/>
              <a:defRPr/>
            </a:lvl1pPr>
            <a:lvl2pPr indent="-331469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1"/>
          <p:cNvSpPr txBox="1"/>
          <p:nvPr>
            <p:ph type="title"/>
          </p:nvPr>
        </p:nvSpPr>
        <p:spPr>
          <a:xfrm rot="5400000">
            <a:off x="7666831" y="1896269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61"/>
          <p:cNvSpPr txBox="1"/>
          <p:nvPr>
            <p:ph idx="1" type="body"/>
          </p:nvPr>
        </p:nvSpPr>
        <p:spPr>
          <a:xfrm rot="5400000">
            <a:off x="1485901" y="-876301"/>
            <a:ext cx="5905499" cy="82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8862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Char char="•"/>
              <a:defRPr/>
            </a:lvl1pPr>
            <a:lvl2pPr indent="-331469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Two Speakers">
  <p:cSld name="Title Slide - Two Speak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 txBox="1"/>
          <p:nvPr>
            <p:ph idx="1" type="subTitle"/>
          </p:nvPr>
        </p:nvSpPr>
        <p:spPr>
          <a:xfrm>
            <a:off x="322916" y="1990726"/>
            <a:ext cx="8274329" cy="2585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80"/>
              <a:buNone/>
              <a:defRPr b="0"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3" name="Google Shape;23;p35"/>
          <p:cNvSpPr txBox="1"/>
          <p:nvPr>
            <p:ph type="title"/>
          </p:nvPr>
        </p:nvSpPr>
        <p:spPr>
          <a:xfrm>
            <a:off x="322916" y="2400300"/>
            <a:ext cx="8274329" cy="1865508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0" spcFirstLastPara="1" rIns="0" wrap="square" tIns="1463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5"/>
          <p:cNvSpPr txBox="1"/>
          <p:nvPr>
            <p:ph idx="2" type="body"/>
          </p:nvPr>
        </p:nvSpPr>
        <p:spPr>
          <a:xfrm>
            <a:off x="322916" y="4692846"/>
            <a:ext cx="37023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 cap="none"/>
            </a:lvl1pPr>
            <a:lvl2pPr indent="-331469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5"/>
          <p:cNvSpPr txBox="1"/>
          <p:nvPr>
            <p:ph idx="3" type="body"/>
          </p:nvPr>
        </p:nvSpPr>
        <p:spPr>
          <a:xfrm>
            <a:off x="322916" y="1492893"/>
            <a:ext cx="3492500" cy="2585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80"/>
              <a:buNone/>
              <a:defRPr b="0"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5"/>
          <p:cNvSpPr txBox="1"/>
          <p:nvPr>
            <p:ph idx="4" type="body"/>
          </p:nvPr>
        </p:nvSpPr>
        <p:spPr>
          <a:xfrm>
            <a:off x="322916" y="5066907"/>
            <a:ext cx="3702329" cy="757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16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35"/>
          <p:cNvSpPr txBox="1"/>
          <p:nvPr>
            <p:ph idx="5" type="body"/>
          </p:nvPr>
        </p:nvSpPr>
        <p:spPr>
          <a:xfrm>
            <a:off x="4456766" y="4692846"/>
            <a:ext cx="37023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/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35"/>
          <p:cNvSpPr txBox="1"/>
          <p:nvPr>
            <p:ph idx="6" type="body"/>
          </p:nvPr>
        </p:nvSpPr>
        <p:spPr>
          <a:xfrm>
            <a:off x="4456766" y="5066907"/>
            <a:ext cx="3702329" cy="757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/>
            </a:lvl1pPr>
            <a:lvl2pPr indent="-331469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pos="216">
          <p15:clr>
            <a:srgbClr val="FBAE40"/>
          </p15:clr>
        </p15:guide>
        <p15:guide id="2" orient="horz" pos="2952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of Template">
  <p:cSld name="End of Template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2"/>
          <p:cNvSpPr txBox="1"/>
          <p:nvPr/>
        </p:nvSpPr>
        <p:spPr>
          <a:xfrm>
            <a:off x="3486150" y="2418081"/>
            <a:ext cx="7785100" cy="20218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Do not use layouts after this slide.</a:t>
            </a:r>
            <a:br>
              <a:rPr b="1" i="0" lang="en-US" sz="6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1" i="0" lang="en-US" sz="2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They are not part of the official template.</a:t>
            </a:r>
            <a:endParaRPr b="1" i="0" sz="66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descr="Stop sign" id="146" name="Google Shape;146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250" y="2114549"/>
            <a:ext cx="2628900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6"/>
          <p:cNvSpPr txBox="1"/>
          <p:nvPr>
            <p:ph idx="1" type="body"/>
          </p:nvPr>
        </p:nvSpPr>
        <p:spPr>
          <a:xfrm>
            <a:off x="304800" y="1485900"/>
            <a:ext cx="11582400" cy="3570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SzPts val="2520"/>
              <a:buNone/>
              <a:defRPr sz="2800"/>
            </a:lvl2pPr>
            <a:lvl3pPr indent="-228600" lvl="2" marL="1371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SzPts val="2800"/>
              <a:buNone/>
              <a:defRPr sz="2800"/>
            </a:lvl3pPr>
            <a:lvl4pPr indent="-228600" lvl="3" marL="18288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SzPts val="2800"/>
              <a:buNone/>
              <a:defRPr sz="2800"/>
            </a:lvl4pPr>
            <a:lvl5pPr indent="-228600" lvl="4" marL="2286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SzPts val="2800"/>
              <a:buNone/>
              <a:defRPr sz="2800"/>
            </a:lvl5pPr>
            <a:lvl6pPr indent="-342900" lvl="5" marL="27432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36"/>
          <p:cNvSpPr txBox="1"/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7"/>
          <p:cNvSpPr txBox="1"/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with Art">
  <p:cSld name="Title Only with Ar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8"/>
          <p:cNvSpPr txBox="1"/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9"/>
          <p:cNvSpPr txBox="1"/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9"/>
          <p:cNvSpPr txBox="1"/>
          <p:nvPr>
            <p:ph idx="1" type="body"/>
          </p:nvPr>
        </p:nvSpPr>
        <p:spPr>
          <a:xfrm>
            <a:off x="304801" y="1485900"/>
            <a:ext cx="11582400" cy="2049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ulleted Content">
  <p:cSld name="Title and Bulleted Conte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0"/>
          <p:cNvSpPr txBox="1"/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0"/>
          <p:cNvSpPr txBox="1"/>
          <p:nvPr>
            <p:ph idx="1" type="body"/>
          </p:nvPr>
        </p:nvSpPr>
        <p:spPr>
          <a:xfrm>
            <a:off x="304800" y="1485900"/>
            <a:ext cx="11582400" cy="2049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indent="-38862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Char char="•"/>
              <a:defRPr/>
            </a:lvl1pPr>
            <a:lvl2pPr indent="-331469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1"/>
          <p:cNvSpPr txBox="1"/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1"/>
          <p:cNvSpPr txBox="1"/>
          <p:nvPr>
            <p:ph idx="1" type="body"/>
          </p:nvPr>
        </p:nvSpPr>
        <p:spPr>
          <a:xfrm>
            <a:off x="304800" y="1485900"/>
            <a:ext cx="5676900" cy="2049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41"/>
          <p:cNvSpPr txBox="1"/>
          <p:nvPr>
            <p:ph idx="2" type="body"/>
          </p:nvPr>
        </p:nvSpPr>
        <p:spPr>
          <a:xfrm>
            <a:off x="6210300" y="1485900"/>
            <a:ext cx="5676900" cy="2049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1.xml"/><Relationship Id="rId1" Type="http://schemas.openxmlformats.org/officeDocument/2006/relationships/image" Target="../media/image30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26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5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29" Type="http://schemas.openxmlformats.org/officeDocument/2006/relationships/slideLayout" Target="../slideLayouts/slideLayout27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31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9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8.xml"/><Relationship Id="rId3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32"/>
          <p:cNvSpPr txBox="1"/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b="0" i="0" sz="40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32"/>
          <p:cNvSpPr txBox="1"/>
          <p:nvPr>
            <p:ph idx="1" type="body"/>
          </p:nvPr>
        </p:nvSpPr>
        <p:spPr>
          <a:xfrm>
            <a:off x="304801" y="1485900"/>
            <a:ext cx="11582400" cy="2049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indent="-38862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20"/>
              <a:buFont typeface="Play"/>
              <a:buChar char="•"/>
              <a:defRPr b="0" i="0" sz="2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6576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Noto Sans Symbols"/>
              <a:buChar char="▪"/>
              <a:defRPr b="0" i="0" sz="2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Char char="–"/>
              <a:defRPr b="0" i="0" sz="20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Char char="•"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Char char="•"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Char char="•"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Char char="•"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Char char="•"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Char char="•"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9" name="Google Shape;9;p32"/>
          <p:cNvSpPr txBox="1"/>
          <p:nvPr>
            <p:ph idx="10" type="dt"/>
          </p:nvPr>
        </p:nvSpPr>
        <p:spPr>
          <a:xfrm>
            <a:off x="838200" y="69659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10" name="Google Shape;10;p32"/>
          <p:cNvSpPr txBox="1"/>
          <p:nvPr>
            <p:ph idx="11" type="ftr"/>
          </p:nvPr>
        </p:nvSpPr>
        <p:spPr>
          <a:xfrm>
            <a:off x="4038600" y="69659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11" name="Google Shape;11;p32"/>
          <p:cNvSpPr txBox="1"/>
          <p:nvPr>
            <p:ph idx="12" type="sldNum"/>
          </p:nvPr>
        </p:nvSpPr>
        <p:spPr>
          <a:xfrm>
            <a:off x="8610600" y="69659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" name="Google Shape;12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2"/>
          <p:cNvSpPr txBox="1"/>
          <p:nvPr/>
        </p:nvSpPr>
        <p:spPr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© 2025, Amazon Web Services, Inc. or its affiliates. All rights reserved.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92">
          <p15:clr>
            <a:srgbClr val="F26B43"/>
          </p15:clr>
        </p15:guide>
        <p15:guide id="2" orient="horz" pos="3912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9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tJUh9FMEigx9rAn-R-K6U86qvMey-Nxg/view" TargetMode="External"/><Relationship Id="rId4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x.com/meet_ayyanar" TargetMode="External"/><Relationship Id="rId4" Type="http://schemas.openxmlformats.org/officeDocument/2006/relationships/hyperlink" Target="http://linkedin.com/in/jayyanar/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"/>
          <p:cNvSpPr txBox="1"/>
          <p:nvPr>
            <p:ph idx="1" type="body"/>
          </p:nvPr>
        </p:nvSpPr>
        <p:spPr>
          <a:xfrm>
            <a:off x="609600" y="3008530"/>
            <a:ext cx="3694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80"/>
              <a:buNone/>
            </a:pPr>
            <a:r>
              <a:rPr b="1" lang="en-US" sz="1900"/>
              <a:t>BENGALURU 2025</a:t>
            </a:r>
            <a:endParaRPr b="1" sz="1900"/>
          </a:p>
        </p:txBody>
      </p:sp>
      <p:sp>
        <p:nvSpPr>
          <p:cNvPr id="153" name="Google Shape;153;p2"/>
          <p:cNvSpPr txBox="1"/>
          <p:nvPr>
            <p:ph type="title"/>
          </p:nvPr>
        </p:nvSpPr>
        <p:spPr>
          <a:xfrm>
            <a:off x="0" y="-660400"/>
            <a:ext cx="12192000" cy="638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Play"/>
              <a:buNone/>
            </a:pPr>
            <a:r>
              <a:rPr lang="en-US"/>
              <a:t>Welcome slide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05deeda7c_0_178"/>
          <p:cNvSpPr txBox="1"/>
          <p:nvPr>
            <p:ph type="title"/>
          </p:nvPr>
        </p:nvSpPr>
        <p:spPr>
          <a:xfrm>
            <a:off x="304800" y="304800"/>
            <a:ext cx="115824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 sz="3800"/>
              <a:t>Scaling the Legacy Refactor with AI</a:t>
            </a:r>
            <a:endParaRPr sz="3800"/>
          </a:p>
        </p:txBody>
      </p:sp>
      <p:sp>
        <p:nvSpPr>
          <p:cNvPr id="382" name="Google Shape;382;g3505deeda7c_0_178"/>
          <p:cNvSpPr txBox="1"/>
          <p:nvPr>
            <p:ph idx="1" type="body"/>
          </p:nvPr>
        </p:nvSpPr>
        <p:spPr>
          <a:xfrm>
            <a:off x="172150" y="921150"/>
            <a:ext cx="11582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79438"/>
                </a:solidFill>
                <a:latin typeface="Roboto"/>
                <a:ea typeface="Roboto"/>
                <a:cs typeface="Roboto"/>
                <a:sym typeface="Roboto"/>
              </a:rPr>
              <a:t>Complex Java Application Modernization</a:t>
            </a:r>
            <a:endParaRPr b="1" sz="1400">
              <a:solidFill>
                <a:srgbClr val="F79438"/>
              </a:solidFill>
            </a:endParaRPr>
          </a:p>
        </p:txBody>
      </p:sp>
      <p:grpSp>
        <p:nvGrpSpPr>
          <p:cNvPr id="383" name="Google Shape;383;g3505deeda7c_0_178"/>
          <p:cNvGrpSpPr/>
          <p:nvPr/>
        </p:nvGrpSpPr>
        <p:grpSpPr>
          <a:xfrm>
            <a:off x="5107561" y="5080622"/>
            <a:ext cx="2523469" cy="1229710"/>
            <a:chOff x="3108434" y="4508937"/>
            <a:chExt cx="2523469" cy="1229710"/>
          </a:xfrm>
        </p:grpSpPr>
        <p:sp>
          <p:nvSpPr>
            <p:cNvPr id="384" name="Google Shape;384;g3505deeda7c_0_178"/>
            <p:cNvSpPr/>
            <p:nvPr/>
          </p:nvSpPr>
          <p:spPr>
            <a:xfrm>
              <a:off x="3108434" y="4508937"/>
              <a:ext cx="2523468" cy="1229710"/>
            </a:xfrm>
            <a:custGeom>
              <a:rect b="b" l="l" r="r" t="t"/>
              <a:pathLst>
                <a:path extrusionOk="0" h="1229710" w="2523468">
                  <a:moveTo>
                    <a:pt x="1490169" y="204951"/>
                  </a:moveTo>
                  <a:cubicBezTo>
                    <a:pt x="1608076" y="204950"/>
                    <a:pt x="1703661" y="117907"/>
                    <a:pt x="1703661" y="0"/>
                  </a:cubicBezTo>
                  <a:lnTo>
                    <a:pt x="2523468" y="0"/>
                  </a:lnTo>
                  <a:cubicBezTo>
                    <a:pt x="2523468" y="589540"/>
                    <a:pt x="2079713" y="1024758"/>
                    <a:pt x="1490169" y="1024758"/>
                  </a:cubicBezTo>
                  <a:lnTo>
                    <a:pt x="678902" y="1024758"/>
                  </a:lnTo>
                  <a:lnTo>
                    <a:pt x="678902" y="1229710"/>
                  </a:lnTo>
                  <a:lnTo>
                    <a:pt x="0" y="614855"/>
                  </a:lnTo>
                  <a:lnTo>
                    <a:pt x="678902" y="0"/>
                  </a:lnTo>
                  <a:lnTo>
                    <a:pt x="678902" y="204951"/>
                  </a:lnTo>
                  <a:close/>
                </a:path>
              </a:pathLst>
            </a:custGeom>
            <a:solidFill>
              <a:srgbClr val="8769F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g3505deeda7c_0_178"/>
            <p:cNvSpPr/>
            <p:nvPr/>
          </p:nvSpPr>
          <p:spPr>
            <a:xfrm>
              <a:off x="3108434" y="4508937"/>
              <a:ext cx="2523469" cy="1229710"/>
            </a:xfrm>
            <a:custGeom>
              <a:rect b="b" l="l" r="r" t="t"/>
              <a:pathLst>
                <a:path extrusionOk="0" h="1229710" w="2523469">
                  <a:moveTo>
                    <a:pt x="1490169" y="204951"/>
                  </a:moveTo>
                  <a:cubicBezTo>
                    <a:pt x="1608077" y="204950"/>
                    <a:pt x="1703661" y="117907"/>
                    <a:pt x="1703661" y="0"/>
                  </a:cubicBezTo>
                  <a:lnTo>
                    <a:pt x="2523469" y="0"/>
                  </a:lnTo>
                  <a:cubicBezTo>
                    <a:pt x="2523469" y="589540"/>
                    <a:pt x="2079710" y="1024758"/>
                    <a:pt x="1490169" y="1024758"/>
                  </a:cubicBezTo>
                  <a:lnTo>
                    <a:pt x="678902" y="1024759"/>
                  </a:lnTo>
                  <a:lnTo>
                    <a:pt x="678902" y="1229710"/>
                  </a:lnTo>
                  <a:lnTo>
                    <a:pt x="0" y="614855"/>
                  </a:lnTo>
                  <a:lnTo>
                    <a:pt x="678902" y="0"/>
                  </a:lnTo>
                  <a:lnTo>
                    <a:pt x="678902" y="204951"/>
                  </a:lnTo>
                  <a:close/>
                </a:path>
              </a:pathLst>
            </a:custGeom>
            <a:noFill/>
            <a:ln cap="flat" cmpd="sng" w="12800">
              <a:solidFill>
                <a:srgbClr val="2C2C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6" name="Google Shape;386;g3505deeda7c_0_178"/>
          <p:cNvGrpSpPr/>
          <p:nvPr/>
        </p:nvGrpSpPr>
        <p:grpSpPr>
          <a:xfrm>
            <a:off x="5790733" y="4055864"/>
            <a:ext cx="1844566" cy="1024758"/>
            <a:chOff x="3791606" y="3484179"/>
            <a:chExt cx="1844566" cy="1024758"/>
          </a:xfrm>
        </p:grpSpPr>
        <p:sp>
          <p:nvSpPr>
            <p:cNvPr id="387" name="Google Shape;387;g3505deeda7c_0_178"/>
            <p:cNvSpPr/>
            <p:nvPr/>
          </p:nvSpPr>
          <p:spPr>
            <a:xfrm>
              <a:off x="3791606" y="3484179"/>
              <a:ext cx="1844565" cy="1024758"/>
            </a:xfrm>
            <a:custGeom>
              <a:rect b="b" l="l" r="r" t="t"/>
              <a:pathLst>
                <a:path extrusionOk="0" h="1024758" w="1844565">
                  <a:moveTo>
                    <a:pt x="0" y="0"/>
                  </a:moveTo>
                  <a:lnTo>
                    <a:pt x="811267" y="0"/>
                  </a:lnTo>
                  <a:cubicBezTo>
                    <a:pt x="1400810" y="0"/>
                    <a:pt x="1844565" y="435218"/>
                    <a:pt x="1844565" y="1024758"/>
                  </a:cubicBezTo>
                  <a:lnTo>
                    <a:pt x="1024758" y="1024758"/>
                  </a:lnTo>
                  <a:cubicBezTo>
                    <a:pt x="1024758" y="906851"/>
                    <a:pt x="929174" y="819807"/>
                    <a:pt x="811267" y="819806"/>
                  </a:cubicBezTo>
                  <a:lnTo>
                    <a:pt x="0" y="819806"/>
                  </a:lnTo>
                  <a:close/>
                </a:path>
              </a:pathLst>
            </a:custGeom>
            <a:solidFill>
              <a:srgbClr val="4F91F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g3505deeda7c_0_178"/>
            <p:cNvSpPr/>
            <p:nvPr/>
          </p:nvSpPr>
          <p:spPr>
            <a:xfrm>
              <a:off x="3791606" y="3484179"/>
              <a:ext cx="1844566" cy="1024758"/>
            </a:xfrm>
            <a:custGeom>
              <a:rect b="b" l="l" r="r" t="t"/>
              <a:pathLst>
                <a:path extrusionOk="0" h="1024758" w="1844566">
                  <a:moveTo>
                    <a:pt x="0" y="0"/>
                  </a:moveTo>
                  <a:lnTo>
                    <a:pt x="811267" y="0"/>
                  </a:lnTo>
                  <a:cubicBezTo>
                    <a:pt x="1400807" y="0"/>
                    <a:pt x="1844566" y="435218"/>
                    <a:pt x="1844566" y="1024758"/>
                  </a:cubicBezTo>
                  <a:lnTo>
                    <a:pt x="1024758" y="1024758"/>
                  </a:lnTo>
                  <a:cubicBezTo>
                    <a:pt x="1024758" y="906850"/>
                    <a:pt x="929175" y="819807"/>
                    <a:pt x="811267" y="819806"/>
                  </a:cubicBezTo>
                  <a:lnTo>
                    <a:pt x="0" y="819806"/>
                  </a:lnTo>
                  <a:close/>
                </a:path>
              </a:pathLst>
            </a:custGeom>
            <a:noFill/>
            <a:ln cap="flat" cmpd="sng" w="12800">
              <a:solidFill>
                <a:srgbClr val="2C2C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9" name="Google Shape;389;g3505deeda7c_0_178"/>
          <p:cNvGrpSpPr/>
          <p:nvPr/>
        </p:nvGrpSpPr>
        <p:grpSpPr>
          <a:xfrm>
            <a:off x="3946168" y="3850912"/>
            <a:ext cx="1844566" cy="1024758"/>
            <a:chOff x="1947041" y="3279227"/>
            <a:chExt cx="1844566" cy="1024758"/>
          </a:xfrm>
        </p:grpSpPr>
        <p:sp>
          <p:nvSpPr>
            <p:cNvPr id="390" name="Google Shape;390;g3505deeda7c_0_178"/>
            <p:cNvSpPr/>
            <p:nvPr/>
          </p:nvSpPr>
          <p:spPr>
            <a:xfrm>
              <a:off x="1947041" y="3279227"/>
              <a:ext cx="1844565" cy="1024758"/>
            </a:xfrm>
            <a:custGeom>
              <a:rect b="b" l="l" r="r" t="t"/>
              <a:pathLst>
                <a:path extrusionOk="0" h="1024758" w="1844565">
                  <a:moveTo>
                    <a:pt x="1844565" y="1024758"/>
                  </a:moveTo>
                  <a:lnTo>
                    <a:pt x="1033298" y="1024758"/>
                  </a:lnTo>
                  <a:cubicBezTo>
                    <a:pt x="443758" y="1024758"/>
                    <a:pt x="0" y="589540"/>
                    <a:pt x="0" y="0"/>
                  </a:cubicBezTo>
                  <a:lnTo>
                    <a:pt x="819807" y="0"/>
                  </a:lnTo>
                  <a:cubicBezTo>
                    <a:pt x="819807" y="117907"/>
                    <a:pt x="915391" y="204950"/>
                    <a:pt x="1033298" y="204951"/>
                  </a:cubicBezTo>
                  <a:lnTo>
                    <a:pt x="1844565" y="204951"/>
                  </a:lnTo>
                  <a:close/>
                </a:path>
              </a:pathLst>
            </a:custGeom>
            <a:solidFill>
              <a:srgbClr val="1AC3F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g3505deeda7c_0_178"/>
            <p:cNvSpPr/>
            <p:nvPr/>
          </p:nvSpPr>
          <p:spPr>
            <a:xfrm>
              <a:off x="1947041" y="3279227"/>
              <a:ext cx="1844566" cy="1024758"/>
            </a:xfrm>
            <a:custGeom>
              <a:rect b="b" l="l" r="r" t="t"/>
              <a:pathLst>
                <a:path extrusionOk="0" h="1024758" w="1844566">
                  <a:moveTo>
                    <a:pt x="1844566" y="1024758"/>
                  </a:moveTo>
                  <a:lnTo>
                    <a:pt x="1033299" y="1024758"/>
                  </a:lnTo>
                  <a:cubicBezTo>
                    <a:pt x="443758" y="1024758"/>
                    <a:pt x="0" y="589540"/>
                    <a:pt x="0" y="0"/>
                  </a:cubicBezTo>
                  <a:lnTo>
                    <a:pt x="819807" y="0"/>
                  </a:lnTo>
                  <a:cubicBezTo>
                    <a:pt x="819807" y="117907"/>
                    <a:pt x="915392" y="204950"/>
                    <a:pt x="1033299" y="204951"/>
                  </a:cubicBezTo>
                  <a:lnTo>
                    <a:pt x="1844566" y="204951"/>
                  </a:lnTo>
                  <a:close/>
                </a:path>
              </a:pathLst>
            </a:custGeom>
            <a:noFill/>
            <a:ln cap="flat" cmpd="sng" w="12800">
              <a:solidFill>
                <a:srgbClr val="2C2C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2" name="Google Shape;392;g3505deeda7c_0_178"/>
          <p:cNvGrpSpPr/>
          <p:nvPr/>
        </p:nvGrpSpPr>
        <p:grpSpPr>
          <a:xfrm>
            <a:off x="3946168" y="2826153"/>
            <a:ext cx="1844566" cy="1024758"/>
            <a:chOff x="1947041" y="2254468"/>
            <a:chExt cx="1844566" cy="1024758"/>
          </a:xfrm>
        </p:grpSpPr>
        <p:sp>
          <p:nvSpPr>
            <p:cNvPr id="393" name="Google Shape;393;g3505deeda7c_0_178"/>
            <p:cNvSpPr/>
            <p:nvPr/>
          </p:nvSpPr>
          <p:spPr>
            <a:xfrm>
              <a:off x="1947041" y="2254468"/>
              <a:ext cx="1844565" cy="1024758"/>
            </a:xfrm>
            <a:custGeom>
              <a:rect b="b" l="l" r="r" t="t"/>
              <a:pathLst>
                <a:path extrusionOk="0" h="1024758" w="1844565">
                  <a:moveTo>
                    <a:pt x="1844565" y="819806"/>
                  </a:moveTo>
                  <a:lnTo>
                    <a:pt x="1033298" y="819806"/>
                  </a:lnTo>
                  <a:cubicBezTo>
                    <a:pt x="915391" y="819807"/>
                    <a:pt x="819807" y="906851"/>
                    <a:pt x="819807" y="1024758"/>
                  </a:cubicBezTo>
                  <a:lnTo>
                    <a:pt x="0" y="1024758"/>
                  </a:lnTo>
                  <a:cubicBezTo>
                    <a:pt x="0" y="435218"/>
                    <a:pt x="443758" y="0"/>
                    <a:pt x="1033298" y="0"/>
                  </a:cubicBezTo>
                  <a:lnTo>
                    <a:pt x="1844565" y="0"/>
                  </a:lnTo>
                  <a:close/>
                </a:path>
              </a:pathLst>
            </a:custGeom>
            <a:solidFill>
              <a:srgbClr val="43DD9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g3505deeda7c_0_178"/>
            <p:cNvSpPr/>
            <p:nvPr/>
          </p:nvSpPr>
          <p:spPr>
            <a:xfrm>
              <a:off x="1947041" y="2254468"/>
              <a:ext cx="1844566" cy="1024758"/>
            </a:xfrm>
            <a:custGeom>
              <a:rect b="b" l="l" r="r" t="t"/>
              <a:pathLst>
                <a:path extrusionOk="0" h="1024758" w="1844566">
                  <a:moveTo>
                    <a:pt x="1844566" y="819806"/>
                  </a:moveTo>
                  <a:lnTo>
                    <a:pt x="1033299" y="819806"/>
                  </a:lnTo>
                  <a:cubicBezTo>
                    <a:pt x="915392" y="819807"/>
                    <a:pt x="819807" y="906850"/>
                    <a:pt x="819807" y="1024758"/>
                  </a:cubicBezTo>
                  <a:lnTo>
                    <a:pt x="0" y="1024758"/>
                  </a:lnTo>
                  <a:cubicBezTo>
                    <a:pt x="0" y="435218"/>
                    <a:pt x="443758" y="0"/>
                    <a:pt x="1033299" y="0"/>
                  </a:cubicBezTo>
                  <a:lnTo>
                    <a:pt x="1844566" y="0"/>
                  </a:lnTo>
                  <a:close/>
                </a:path>
              </a:pathLst>
            </a:custGeom>
            <a:noFill/>
            <a:ln cap="flat" cmpd="sng" w="12800">
              <a:solidFill>
                <a:srgbClr val="2C2C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5" name="Google Shape;395;g3505deeda7c_0_178"/>
          <p:cNvGrpSpPr/>
          <p:nvPr/>
        </p:nvGrpSpPr>
        <p:grpSpPr>
          <a:xfrm>
            <a:off x="5790733" y="2621202"/>
            <a:ext cx="1844566" cy="1024758"/>
            <a:chOff x="3791606" y="2049517"/>
            <a:chExt cx="1844566" cy="1024758"/>
          </a:xfrm>
        </p:grpSpPr>
        <p:sp>
          <p:nvSpPr>
            <p:cNvPr id="396" name="Google Shape;396;g3505deeda7c_0_178"/>
            <p:cNvSpPr/>
            <p:nvPr/>
          </p:nvSpPr>
          <p:spPr>
            <a:xfrm>
              <a:off x="3791606" y="2049517"/>
              <a:ext cx="1844565" cy="1024758"/>
            </a:xfrm>
            <a:custGeom>
              <a:rect b="b" l="l" r="r" t="t"/>
              <a:pathLst>
                <a:path extrusionOk="0" h="1024758" w="1844565">
                  <a:moveTo>
                    <a:pt x="0" y="204951"/>
                  </a:moveTo>
                  <a:lnTo>
                    <a:pt x="811267" y="204951"/>
                  </a:lnTo>
                  <a:cubicBezTo>
                    <a:pt x="929174" y="204950"/>
                    <a:pt x="1024758" y="117907"/>
                    <a:pt x="1024758" y="0"/>
                  </a:cubicBezTo>
                  <a:lnTo>
                    <a:pt x="1844565" y="0"/>
                  </a:lnTo>
                  <a:cubicBezTo>
                    <a:pt x="1844565" y="589540"/>
                    <a:pt x="1400810" y="1024758"/>
                    <a:pt x="811267" y="1024758"/>
                  </a:cubicBezTo>
                  <a:lnTo>
                    <a:pt x="0" y="1024758"/>
                  </a:lnTo>
                  <a:close/>
                </a:path>
              </a:pathLst>
            </a:custGeom>
            <a:solidFill>
              <a:srgbClr val="FFE71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g3505deeda7c_0_178"/>
            <p:cNvSpPr/>
            <p:nvPr/>
          </p:nvSpPr>
          <p:spPr>
            <a:xfrm>
              <a:off x="3791606" y="2049517"/>
              <a:ext cx="1844566" cy="1024758"/>
            </a:xfrm>
            <a:custGeom>
              <a:rect b="b" l="l" r="r" t="t"/>
              <a:pathLst>
                <a:path extrusionOk="0" h="1024758" w="1844566">
                  <a:moveTo>
                    <a:pt x="0" y="204951"/>
                  </a:moveTo>
                  <a:lnTo>
                    <a:pt x="811267" y="204951"/>
                  </a:lnTo>
                  <a:cubicBezTo>
                    <a:pt x="929175" y="204950"/>
                    <a:pt x="1024758" y="117907"/>
                    <a:pt x="1024758" y="0"/>
                  </a:cubicBezTo>
                  <a:lnTo>
                    <a:pt x="1844566" y="0"/>
                  </a:lnTo>
                  <a:cubicBezTo>
                    <a:pt x="1844566" y="589540"/>
                    <a:pt x="1400807" y="1024758"/>
                    <a:pt x="811267" y="1024758"/>
                  </a:cubicBezTo>
                  <a:lnTo>
                    <a:pt x="0" y="1024758"/>
                  </a:lnTo>
                  <a:close/>
                </a:path>
              </a:pathLst>
            </a:custGeom>
            <a:noFill/>
            <a:ln cap="flat" cmpd="sng" w="12800">
              <a:solidFill>
                <a:srgbClr val="2C2C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8" name="Google Shape;398;g3505deeda7c_0_178"/>
          <p:cNvGrpSpPr/>
          <p:nvPr/>
        </p:nvGrpSpPr>
        <p:grpSpPr>
          <a:xfrm>
            <a:off x="5790733" y="1596443"/>
            <a:ext cx="1844566" cy="1024758"/>
            <a:chOff x="3791606" y="1024758"/>
            <a:chExt cx="1844566" cy="1024758"/>
          </a:xfrm>
        </p:grpSpPr>
        <p:sp>
          <p:nvSpPr>
            <p:cNvPr id="399" name="Google Shape;399;g3505deeda7c_0_178"/>
            <p:cNvSpPr/>
            <p:nvPr/>
          </p:nvSpPr>
          <p:spPr>
            <a:xfrm>
              <a:off x="3791606" y="1024758"/>
              <a:ext cx="1844565" cy="1024758"/>
            </a:xfrm>
            <a:custGeom>
              <a:rect b="b" l="l" r="r" t="t"/>
              <a:pathLst>
                <a:path extrusionOk="0" h="1024758" w="1844565">
                  <a:moveTo>
                    <a:pt x="0" y="0"/>
                  </a:moveTo>
                  <a:lnTo>
                    <a:pt x="811267" y="0"/>
                  </a:lnTo>
                  <a:cubicBezTo>
                    <a:pt x="1400810" y="0"/>
                    <a:pt x="1844565" y="435218"/>
                    <a:pt x="1844565" y="1024758"/>
                  </a:cubicBezTo>
                  <a:lnTo>
                    <a:pt x="1024758" y="1024758"/>
                  </a:lnTo>
                  <a:cubicBezTo>
                    <a:pt x="1024758" y="906851"/>
                    <a:pt x="929174" y="819807"/>
                    <a:pt x="811267" y="819806"/>
                  </a:cubicBezTo>
                  <a:lnTo>
                    <a:pt x="0" y="819806"/>
                  </a:lnTo>
                  <a:close/>
                </a:path>
              </a:pathLst>
            </a:custGeom>
            <a:solidFill>
              <a:srgbClr val="F794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g3505deeda7c_0_178"/>
            <p:cNvSpPr/>
            <p:nvPr/>
          </p:nvSpPr>
          <p:spPr>
            <a:xfrm>
              <a:off x="3791606" y="1024758"/>
              <a:ext cx="1844566" cy="1024758"/>
            </a:xfrm>
            <a:custGeom>
              <a:rect b="b" l="l" r="r" t="t"/>
              <a:pathLst>
                <a:path extrusionOk="0" h="1024758" w="1844566">
                  <a:moveTo>
                    <a:pt x="0" y="0"/>
                  </a:moveTo>
                  <a:lnTo>
                    <a:pt x="811267" y="0"/>
                  </a:lnTo>
                  <a:cubicBezTo>
                    <a:pt x="1400807" y="0"/>
                    <a:pt x="1844566" y="435218"/>
                    <a:pt x="1844566" y="1024758"/>
                  </a:cubicBezTo>
                  <a:lnTo>
                    <a:pt x="1024758" y="1024758"/>
                  </a:lnTo>
                  <a:cubicBezTo>
                    <a:pt x="1024758" y="906850"/>
                    <a:pt x="929175" y="819807"/>
                    <a:pt x="811267" y="819806"/>
                  </a:cubicBezTo>
                  <a:lnTo>
                    <a:pt x="0" y="819806"/>
                  </a:lnTo>
                  <a:close/>
                </a:path>
              </a:pathLst>
            </a:custGeom>
            <a:noFill/>
            <a:ln cap="flat" cmpd="sng" w="12800">
              <a:solidFill>
                <a:srgbClr val="2C2C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1" name="Google Shape;401;g3505deeda7c_0_178"/>
          <p:cNvGrpSpPr/>
          <p:nvPr/>
        </p:nvGrpSpPr>
        <p:grpSpPr>
          <a:xfrm>
            <a:off x="3946168" y="1596443"/>
            <a:ext cx="1844565" cy="819806"/>
            <a:chOff x="1947041" y="1024758"/>
            <a:chExt cx="1844565" cy="819806"/>
          </a:xfrm>
        </p:grpSpPr>
        <p:sp>
          <p:nvSpPr>
            <p:cNvPr id="402" name="Google Shape;402;g3505deeda7c_0_178"/>
            <p:cNvSpPr/>
            <p:nvPr/>
          </p:nvSpPr>
          <p:spPr>
            <a:xfrm>
              <a:off x="1947041" y="1024758"/>
              <a:ext cx="1844565" cy="819806"/>
            </a:xfrm>
            <a:custGeom>
              <a:rect b="b" l="l" r="r" t="t"/>
              <a:pathLst>
                <a:path extrusionOk="0" h="819806" w="1844565">
                  <a:moveTo>
                    <a:pt x="0" y="0"/>
                  </a:moveTo>
                  <a:lnTo>
                    <a:pt x="1844565" y="0"/>
                  </a:lnTo>
                  <a:lnTo>
                    <a:pt x="1844565" y="819806"/>
                  </a:lnTo>
                  <a:lnTo>
                    <a:pt x="0" y="819806"/>
                  </a:lnTo>
                  <a:close/>
                </a:path>
              </a:pathLst>
            </a:custGeom>
            <a:solidFill>
              <a:srgbClr val="FB67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g3505deeda7c_0_178"/>
            <p:cNvSpPr/>
            <p:nvPr/>
          </p:nvSpPr>
          <p:spPr>
            <a:xfrm>
              <a:off x="1947041" y="1024758"/>
              <a:ext cx="1844565" cy="819806"/>
            </a:xfrm>
            <a:custGeom>
              <a:rect b="b" l="l" r="r" t="t"/>
              <a:pathLst>
                <a:path extrusionOk="0" h="819806" w="1844565">
                  <a:moveTo>
                    <a:pt x="0" y="0"/>
                  </a:moveTo>
                  <a:lnTo>
                    <a:pt x="1844565" y="0"/>
                  </a:lnTo>
                  <a:lnTo>
                    <a:pt x="1844565" y="819806"/>
                  </a:lnTo>
                  <a:lnTo>
                    <a:pt x="0" y="819806"/>
                  </a:lnTo>
                  <a:close/>
                </a:path>
              </a:pathLst>
            </a:custGeom>
            <a:noFill/>
            <a:ln cap="flat" cmpd="sng" w="12800">
              <a:solidFill>
                <a:srgbClr val="2C2C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4" name="Google Shape;404;g3505deeda7c_0_178"/>
          <p:cNvSpPr txBox="1"/>
          <p:nvPr/>
        </p:nvSpPr>
        <p:spPr>
          <a:xfrm>
            <a:off x="1528126" y="2121625"/>
            <a:ext cx="239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E9E8"/>
                </a:solidFill>
                <a:latin typeface="Roboto"/>
                <a:ea typeface="Roboto"/>
                <a:cs typeface="Roboto"/>
                <a:sym typeface="Roboto"/>
              </a:rPr>
              <a:t>Java 8 Monolith with</a:t>
            </a:r>
            <a:r>
              <a:rPr lang="en-US" sz="1100">
                <a:solidFill>
                  <a:srgbClr val="FFE9E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US" sz="1100" u="none" cap="none" strike="noStrike">
                <a:solidFill>
                  <a:srgbClr val="FFE9E8"/>
                </a:solidFill>
                <a:latin typeface="Roboto"/>
                <a:ea typeface="Roboto"/>
                <a:cs typeface="Roboto"/>
                <a:sym typeface="Roboto"/>
              </a:rPr>
              <a:t>SOAP and WSDL </a:t>
            </a:r>
            <a:r>
              <a:rPr lang="en-US" sz="1100">
                <a:solidFill>
                  <a:srgbClr val="FFE9E8"/>
                </a:solidFill>
                <a:latin typeface="Roboto"/>
                <a:ea typeface="Roboto"/>
                <a:cs typeface="Roboto"/>
                <a:sym typeface="Roboto"/>
              </a:rPr>
              <a:t>with</a:t>
            </a:r>
            <a:r>
              <a:rPr b="0" i="0" lang="en-US" sz="1100" u="none" cap="none" strike="noStrike">
                <a:solidFill>
                  <a:srgbClr val="FFE9E8"/>
                </a:solidFill>
                <a:latin typeface="Roboto"/>
                <a:ea typeface="Roboto"/>
                <a:cs typeface="Roboto"/>
                <a:sym typeface="Roboto"/>
              </a:rPr>
              <a:t> 1000</a:t>
            </a:r>
            <a:r>
              <a:rPr lang="en-US" sz="1100">
                <a:solidFill>
                  <a:srgbClr val="FFE9E8"/>
                </a:solidFill>
                <a:latin typeface="Roboto"/>
                <a:ea typeface="Roboto"/>
                <a:cs typeface="Roboto"/>
                <a:sym typeface="Roboto"/>
              </a:rPr>
              <a:t>+ Classes</a:t>
            </a:r>
            <a:endParaRPr sz="1100"/>
          </a:p>
        </p:txBody>
      </p:sp>
      <p:sp>
        <p:nvSpPr>
          <p:cNvPr id="405" name="Google Shape;405;g3505deeda7c_0_178"/>
          <p:cNvSpPr txBox="1"/>
          <p:nvPr/>
        </p:nvSpPr>
        <p:spPr>
          <a:xfrm>
            <a:off x="7857321" y="2121625"/>
            <a:ext cx="2823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0E2"/>
                </a:solidFill>
                <a:latin typeface="Roboto"/>
                <a:ea typeface="Roboto"/>
                <a:cs typeface="Roboto"/>
                <a:sym typeface="Roboto"/>
              </a:rPr>
              <a:t>Parse classes, methods,</a:t>
            </a:r>
            <a:r>
              <a:rPr lang="en-US" sz="1100">
                <a:solidFill>
                  <a:srgbClr val="FFF0E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US" sz="1100" u="none" cap="none" strike="noStrike">
                <a:solidFill>
                  <a:srgbClr val="FFF0E2"/>
                </a:solidFill>
                <a:latin typeface="Roboto"/>
                <a:ea typeface="Roboto"/>
                <a:cs typeface="Roboto"/>
                <a:sym typeface="Roboto"/>
              </a:rPr>
              <a:t>relationships</a:t>
            </a:r>
            <a:endParaRPr sz="1100"/>
          </a:p>
        </p:txBody>
      </p:sp>
      <p:sp>
        <p:nvSpPr>
          <p:cNvPr id="406" name="Google Shape;406;g3505deeda7c_0_178"/>
          <p:cNvSpPr txBox="1"/>
          <p:nvPr/>
        </p:nvSpPr>
        <p:spPr>
          <a:xfrm>
            <a:off x="2400426" y="2990550"/>
            <a:ext cx="1434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DFFFF0"/>
                </a:solidFill>
                <a:latin typeface="Roboto"/>
                <a:ea typeface="Roboto"/>
                <a:cs typeface="Roboto"/>
                <a:sym typeface="Roboto"/>
              </a:rPr>
              <a:t>Step 3: Test</a:t>
            </a:r>
            <a:r>
              <a:rPr b="1" lang="en-US" sz="1100">
                <a:solidFill>
                  <a:srgbClr val="DFFFF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US" sz="1100" u="none" cap="none" strike="noStrike">
                <a:solidFill>
                  <a:srgbClr val="DFFFF0"/>
                </a:solidFill>
                <a:latin typeface="Roboto"/>
                <a:ea typeface="Roboto"/>
                <a:cs typeface="Roboto"/>
                <a:sym typeface="Roboto"/>
              </a:rPr>
              <a:t>Creation</a:t>
            </a:r>
            <a:endParaRPr sz="1100"/>
          </a:p>
        </p:txBody>
      </p:sp>
      <p:sp>
        <p:nvSpPr>
          <p:cNvPr id="407" name="Google Shape;407;g3505deeda7c_0_178"/>
          <p:cNvSpPr txBox="1"/>
          <p:nvPr/>
        </p:nvSpPr>
        <p:spPr>
          <a:xfrm>
            <a:off x="7857325" y="2843225"/>
            <a:ext cx="2398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FFFBD5"/>
                </a:solidFill>
                <a:latin typeface="Roboto"/>
                <a:ea typeface="Roboto"/>
                <a:cs typeface="Roboto"/>
                <a:sym typeface="Roboto"/>
              </a:rPr>
              <a:t>Step 2: Behavior</a:t>
            </a:r>
            <a:r>
              <a:rPr b="1" lang="en-US" sz="1100">
                <a:solidFill>
                  <a:srgbClr val="FFFBD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US" sz="1100" u="none" cap="none" strike="noStrike">
                <a:solidFill>
                  <a:srgbClr val="FFFBD5"/>
                </a:solidFill>
                <a:latin typeface="Roboto"/>
                <a:ea typeface="Roboto"/>
                <a:cs typeface="Roboto"/>
                <a:sym typeface="Roboto"/>
              </a:rPr>
              <a:t>Definition (BDD)</a:t>
            </a:r>
            <a:endParaRPr sz="1100"/>
          </a:p>
        </p:txBody>
      </p:sp>
      <p:sp>
        <p:nvSpPr>
          <p:cNvPr id="408" name="Google Shape;408;g3505deeda7c_0_178"/>
          <p:cNvSpPr txBox="1"/>
          <p:nvPr/>
        </p:nvSpPr>
        <p:spPr>
          <a:xfrm>
            <a:off x="1381025" y="3253925"/>
            <a:ext cx="2454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DFFFF0"/>
                </a:solidFill>
                <a:latin typeface="Roboto"/>
                <a:ea typeface="Roboto"/>
                <a:cs typeface="Roboto"/>
                <a:sym typeface="Roboto"/>
              </a:rPr>
              <a:t>Lock current behavior with</a:t>
            </a:r>
            <a:r>
              <a:rPr lang="en-US" sz="1100">
                <a:solidFill>
                  <a:srgbClr val="DFFFF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US" sz="1100" u="none" cap="none" strike="noStrike">
                <a:solidFill>
                  <a:srgbClr val="DFFFF0"/>
                </a:solidFill>
                <a:latin typeface="Roboto"/>
                <a:ea typeface="Roboto"/>
                <a:cs typeface="Roboto"/>
                <a:sym typeface="Roboto"/>
              </a:rPr>
              <a:t>Unit tests</a:t>
            </a:r>
            <a:endParaRPr sz="1100"/>
          </a:p>
        </p:txBody>
      </p:sp>
      <p:sp>
        <p:nvSpPr>
          <p:cNvPr id="409" name="Google Shape;409;g3505deeda7c_0_178"/>
          <p:cNvSpPr txBox="1"/>
          <p:nvPr/>
        </p:nvSpPr>
        <p:spPr>
          <a:xfrm>
            <a:off x="7817576" y="5564425"/>
            <a:ext cx="36327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1EEFF"/>
                </a:solidFill>
                <a:latin typeface="Roboto"/>
                <a:ea typeface="Roboto"/>
                <a:cs typeface="Roboto"/>
                <a:sym typeface="Roboto"/>
              </a:rPr>
              <a:t>Validate the RESTAPI -</a:t>
            </a:r>
            <a:r>
              <a:rPr lang="en-US" sz="1100">
                <a:solidFill>
                  <a:srgbClr val="F1EE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US" sz="1100" u="none" cap="none" strike="noStrike">
                <a:solidFill>
                  <a:srgbClr val="F1EEFF"/>
                </a:solidFill>
                <a:latin typeface="Roboto"/>
                <a:ea typeface="Roboto"/>
                <a:cs typeface="Roboto"/>
                <a:sym typeface="Roboto"/>
              </a:rPr>
              <a:t>Component by</a:t>
            </a:r>
            <a:r>
              <a:rPr lang="en-US" sz="1100">
                <a:solidFill>
                  <a:srgbClr val="F1EE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US" sz="1100" u="none" cap="none" strike="noStrike">
                <a:solidFill>
                  <a:srgbClr val="F1EEFF"/>
                </a:solidFill>
                <a:latin typeface="Roboto"/>
                <a:ea typeface="Roboto"/>
                <a:cs typeface="Roboto"/>
                <a:sym typeface="Roboto"/>
              </a:rPr>
              <a:t>Component</a:t>
            </a:r>
            <a:endParaRPr sz="1100"/>
          </a:p>
        </p:txBody>
      </p:sp>
      <p:sp>
        <p:nvSpPr>
          <p:cNvPr id="410" name="Google Shape;410;g3505deeda7c_0_178"/>
          <p:cNvSpPr txBox="1"/>
          <p:nvPr/>
        </p:nvSpPr>
        <p:spPr>
          <a:xfrm>
            <a:off x="7857321" y="1783000"/>
            <a:ext cx="1933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FFF0E2"/>
                </a:solidFill>
                <a:latin typeface="Roboto"/>
                <a:ea typeface="Roboto"/>
                <a:cs typeface="Roboto"/>
                <a:sym typeface="Roboto"/>
              </a:rPr>
              <a:t>Step 1: Code</a:t>
            </a:r>
            <a:r>
              <a:rPr b="1" lang="en-US" sz="1100">
                <a:solidFill>
                  <a:srgbClr val="FFF0E2"/>
                </a:solidFill>
                <a:latin typeface="Roboto"/>
                <a:ea typeface="Roboto"/>
                <a:cs typeface="Roboto"/>
                <a:sym typeface="Roboto"/>
              </a:rPr>
              <a:t> I</a:t>
            </a:r>
            <a:r>
              <a:rPr b="1" i="0" lang="en-US" sz="1100" u="none" cap="none" strike="noStrike">
                <a:solidFill>
                  <a:srgbClr val="FFF0E2"/>
                </a:solidFill>
                <a:latin typeface="Roboto"/>
                <a:ea typeface="Roboto"/>
                <a:cs typeface="Roboto"/>
                <a:sym typeface="Roboto"/>
              </a:rPr>
              <a:t>nventory</a:t>
            </a:r>
            <a:endParaRPr sz="1100"/>
          </a:p>
        </p:txBody>
      </p:sp>
      <p:sp>
        <p:nvSpPr>
          <p:cNvPr id="411" name="Google Shape;411;g3505deeda7c_0_178"/>
          <p:cNvSpPr txBox="1"/>
          <p:nvPr/>
        </p:nvSpPr>
        <p:spPr>
          <a:xfrm>
            <a:off x="1456194" y="4072950"/>
            <a:ext cx="2398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E5F8FF"/>
                </a:solidFill>
                <a:latin typeface="Roboto"/>
                <a:ea typeface="Roboto"/>
                <a:cs typeface="Roboto"/>
                <a:sym typeface="Roboto"/>
              </a:rPr>
              <a:t>Step 4: Refactor</a:t>
            </a:r>
            <a:r>
              <a:rPr b="1" lang="en-US" sz="1100">
                <a:solidFill>
                  <a:srgbClr val="E5F8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US" sz="1100" u="none" cap="none" strike="noStrike">
                <a:solidFill>
                  <a:srgbClr val="E5F8FF"/>
                </a:solidFill>
                <a:latin typeface="Roboto"/>
                <a:ea typeface="Roboto"/>
                <a:cs typeface="Roboto"/>
                <a:sym typeface="Roboto"/>
              </a:rPr>
              <a:t>with Amazon Q</a:t>
            </a:r>
            <a:endParaRPr sz="1100"/>
          </a:p>
        </p:txBody>
      </p:sp>
      <p:sp>
        <p:nvSpPr>
          <p:cNvPr id="412" name="Google Shape;412;g3505deeda7c_0_178"/>
          <p:cNvSpPr txBox="1"/>
          <p:nvPr/>
        </p:nvSpPr>
        <p:spPr>
          <a:xfrm>
            <a:off x="1901521" y="1782988"/>
            <a:ext cx="1933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FFE9E8"/>
                </a:solidFill>
                <a:latin typeface="Roboto"/>
                <a:ea typeface="Roboto"/>
                <a:cs typeface="Roboto"/>
                <a:sym typeface="Roboto"/>
              </a:rPr>
              <a:t>Legacy Monolith</a:t>
            </a:r>
            <a:r>
              <a:rPr b="1" lang="en-US" sz="1100">
                <a:solidFill>
                  <a:srgbClr val="FFE9E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US" sz="1100" u="none" cap="none" strike="noStrike">
                <a:solidFill>
                  <a:srgbClr val="FFE9E8"/>
                </a:solidFill>
                <a:latin typeface="Roboto"/>
                <a:ea typeface="Roboto"/>
                <a:cs typeface="Roboto"/>
                <a:sym typeface="Roboto"/>
              </a:rPr>
              <a:t>Wall</a:t>
            </a:r>
            <a:endParaRPr sz="1100"/>
          </a:p>
        </p:txBody>
      </p:sp>
      <p:sp>
        <p:nvSpPr>
          <p:cNvPr id="413" name="Google Shape;413;g3505deeda7c_0_178"/>
          <p:cNvSpPr txBox="1"/>
          <p:nvPr/>
        </p:nvSpPr>
        <p:spPr>
          <a:xfrm>
            <a:off x="7857320" y="4072950"/>
            <a:ext cx="27573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EBF2FF"/>
                </a:solidFill>
                <a:latin typeface="Roboto"/>
                <a:ea typeface="Roboto"/>
                <a:cs typeface="Roboto"/>
                <a:sym typeface="Roboto"/>
              </a:rPr>
              <a:t>Step 5: Iterative</a:t>
            </a:r>
            <a:r>
              <a:rPr b="1" lang="en-US" sz="1100">
                <a:solidFill>
                  <a:srgbClr val="EBF2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US" sz="1100" u="none" cap="none" strike="noStrike">
                <a:solidFill>
                  <a:srgbClr val="EBF2FF"/>
                </a:solidFill>
                <a:latin typeface="Roboto"/>
                <a:ea typeface="Roboto"/>
                <a:cs typeface="Roboto"/>
                <a:sym typeface="Roboto"/>
              </a:rPr>
              <a:t>Validation</a:t>
            </a:r>
            <a:endParaRPr sz="1100"/>
          </a:p>
        </p:txBody>
      </p:sp>
      <p:sp>
        <p:nvSpPr>
          <p:cNvPr id="414" name="Google Shape;414;g3505deeda7c_0_178"/>
          <p:cNvSpPr txBox="1"/>
          <p:nvPr/>
        </p:nvSpPr>
        <p:spPr>
          <a:xfrm>
            <a:off x="907649" y="4382225"/>
            <a:ext cx="3022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E5F8FF"/>
                </a:solidFill>
                <a:latin typeface="Roboto"/>
                <a:ea typeface="Roboto"/>
                <a:cs typeface="Roboto"/>
                <a:sym typeface="Roboto"/>
              </a:rPr>
              <a:t>Convert to Java 17 +</a:t>
            </a:r>
            <a:r>
              <a:rPr lang="en-US" sz="1100">
                <a:solidFill>
                  <a:srgbClr val="E5F8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US" sz="1100" u="none" cap="none" strike="noStrike">
                <a:solidFill>
                  <a:srgbClr val="E5F8FF"/>
                </a:solidFill>
                <a:latin typeface="Roboto"/>
                <a:ea typeface="Roboto"/>
                <a:cs typeface="Roboto"/>
                <a:sym typeface="Roboto"/>
              </a:rPr>
              <a:t>REST, class by class</a:t>
            </a:r>
            <a:endParaRPr sz="1100"/>
          </a:p>
        </p:txBody>
      </p:sp>
      <p:sp>
        <p:nvSpPr>
          <p:cNvPr id="415" name="Google Shape;415;g3505deeda7c_0_178"/>
          <p:cNvSpPr txBox="1"/>
          <p:nvPr/>
        </p:nvSpPr>
        <p:spPr>
          <a:xfrm>
            <a:off x="7818921" y="4373225"/>
            <a:ext cx="27573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EBF2FF"/>
                </a:solidFill>
                <a:latin typeface="Roboto"/>
                <a:ea typeface="Roboto"/>
                <a:cs typeface="Roboto"/>
                <a:sym typeface="Roboto"/>
              </a:rPr>
              <a:t>Refine prompt or fix test</a:t>
            </a:r>
            <a:r>
              <a:rPr lang="en-US" sz="1100">
                <a:solidFill>
                  <a:srgbClr val="EBF2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US" sz="1100" u="none" cap="none" strike="noStrike">
                <a:solidFill>
                  <a:srgbClr val="EBF2FF"/>
                </a:solidFill>
                <a:latin typeface="Roboto"/>
                <a:ea typeface="Roboto"/>
                <a:cs typeface="Roboto"/>
                <a:sym typeface="Roboto"/>
              </a:rPr>
              <a:t>on failure</a:t>
            </a:r>
            <a:endParaRPr sz="1100"/>
          </a:p>
        </p:txBody>
      </p:sp>
      <p:sp>
        <p:nvSpPr>
          <p:cNvPr id="416" name="Google Shape;416;g3505deeda7c_0_178"/>
          <p:cNvSpPr txBox="1"/>
          <p:nvPr/>
        </p:nvSpPr>
        <p:spPr>
          <a:xfrm>
            <a:off x="7857319" y="5200175"/>
            <a:ext cx="3022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F1EEFF"/>
                </a:solidFill>
                <a:latin typeface="Roboto"/>
                <a:ea typeface="Roboto"/>
                <a:cs typeface="Roboto"/>
                <a:sym typeface="Roboto"/>
              </a:rPr>
              <a:t>Step 6: Modular</a:t>
            </a:r>
            <a:r>
              <a:rPr b="1" lang="en-US" sz="1100">
                <a:solidFill>
                  <a:srgbClr val="F1EEFF"/>
                </a:solidFill>
                <a:latin typeface="Roboto"/>
                <a:ea typeface="Roboto"/>
                <a:cs typeface="Roboto"/>
                <a:sym typeface="Roboto"/>
              </a:rPr>
              <a:t> o</a:t>
            </a:r>
            <a:r>
              <a:rPr b="1" i="0" lang="en-US" sz="1100" u="none" cap="none" strike="noStrike">
                <a:solidFill>
                  <a:srgbClr val="F1EEFF"/>
                </a:solidFill>
                <a:latin typeface="Roboto"/>
                <a:ea typeface="Roboto"/>
                <a:cs typeface="Roboto"/>
                <a:sym typeface="Roboto"/>
              </a:rPr>
              <a:t>utput</a:t>
            </a:r>
            <a:endParaRPr sz="1100"/>
          </a:p>
        </p:txBody>
      </p:sp>
      <p:sp>
        <p:nvSpPr>
          <p:cNvPr id="417" name="Google Shape;417;g3505deeda7c_0_178"/>
          <p:cNvSpPr txBox="1"/>
          <p:nvPr/>
        </p:nvSpPr>
        <p:spPr>
          <a:xfrm>
            <a:off x="7857321" y="3182025"/>
            <a:ext cx="3022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BD5"/>
                </a:solidFill>
                <a:latin typeface="Roboto"/>
                <a:ea typeface="Roboto"/>
                <a:cs typeface="Roboto"/>
                <a:sym typeface="Roboto"/>
              </a:rPr>
              <a:t>Write expected outcomes</a:t>
            </a:r>
            <a:r>
              <a:rPr lang="en-US" sz="1100">
                <a:solidFill>
                  <a:srgbClr val="FFFBD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US" sz="1100" u="none" cap="none" strike="noStrike">
                <a:solidFill>
                  <a:srgbClr val="FFFBD5"/>
                </a:solidFill>
                <a:latin typeface="Roboto"/>
                <a:ea typeface="Roboto"/>
                <a:cs typeface="Roboto"/>
                <a:sym typeface="Roboto"/>
              </a:rPr>
              <a:t>in plain English</a:t>
            </a:r>
            <a:endParaRPr sz="1100"/>
          </a:p>
        </p:txBody>
      </p:sp>
      <p:sp>
        <p:nvSpPr>
          <p:cNvPr id="418" name="Google Shape;418;g3505deeda7c_0_178"/>
          <p:cNvSpPr/>
          <p:nvPr/>
        </p:nvSpPr>
        <p:spPr>
          <a:xfrm>
            <a:off x="6467501" y="1760511"/>
            <a:ext cx="491862" cy="491350"/>
          </a:xfrm>
          <a:custGeom>
            <a:rect b="b" l="l" r="r" t="t"/>
            <a:pathLst>
              <a:path extrusionOk="0" h="491350" w="491862">
                <a:moveTo>
                  <a:pt x="491862" y="491350"/>
                </a:moveTo>
                <a:lnTo>
                  <a:pt x="364707" y="364216"/>
                </a:lnTo>
                <a:moveTo>
                  <a:pt x="0" y="213491"/>
                </a:moveTo>
                <a:cubicBezTo>
                  <a:pt x="0" y="95583"/>
                  <a:pt x="95583" y="0"/>
                  <a:pt x="213491" y="0"/>
                </a:cubicBezTo>
                <a:cubicBezTo>
                  <a:pt x="331399" y="0"/>
                  <a:pt x="426982" y="95583"/>
                  <a:pt x="426982" y="213491"/>
                </a:cubicBezTo>
                <a:cubicBezTo>
                  <a:pt x="426982" y="331399"/>
                  <a:pt x="331399" y="426982"/>
                  <a:pt x="213491" y="426982"/>
                </a:cubicBezTo>
                <a:cubicBezTo>
                  <a:pt x="95583" y="426982"/>
                  <a:pt x="0" y="331399"/>
                  <a:pt x="0" y="213491"/>
                </a:cubicBezTo>
                <a:close/>
                <a:moveTo>
                  <a:pt x="288213" y="277859"/>
                </a:moveTo>
                <a:lnTo>
                  <a:pt x="352260" y="213811"/>
                </a:lnTo>
                <a:lnTo>
                  <a:pt x="288213" y="149764"/>
                </a:lnTo>
                <a:moveTo>
                  <a:pt x="138769" y="149764"/>
                </a:moveTo>
                <a:lnTo>
                  <a:pt x="74721" y="213811"/>
                </a:lnTo>
                <a:lnTo>
                  <a:pt x="138769" y="277859"/>
                </a:lnTo>
                <a:moveTo>
                  <a:pt x="181467" y="299208"/>
                </a:moveTo>
                <a:lnTo>
                  <a:pt x="245515" y="128415"/>
                </a:lnTo>
              </a:path>
            </a:pathLst>
          </a:custGeom>
          <a:noFill/>
          <a:ln cap="flat" cmpd="sng" w="12800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g3505deeda7c_0_178"/>
          <p:cNvSpPr/>
          <p:nvPr/>
        </p:nvSpPr>
        <p:spPr>
          <a:xfrm>
            <a:off x="4622936" y="1760853"/>
            <a:ext cx="491072" cy="491030"/>
          </a:xfrm>
          <a:custGeom>
            <a:rect b="b" l="l" r="r" t="t"/>
            <a:pathLst>
              <a:path extrusionOk="0" h="491030" w="491072">
                <a:moveTo>
                  <a:pt x="277581" y="42698"/>
                </a:moveTo>
                <a:cubicBezTo>
                  <a:pt x="277581" y="66279"/>
                  <a:pt x="325373" y="85396"/>
                  <a:pt x="384327" y="85396"/>
                </a:cubicBezTo>
                <a:cubicBezTo>
                  <a:pt x="443281" y="85396"/>
                  <a:pt x="491072" y="66279"/>
                  <a:pt x="491072" y="42698"/>
                </a:cubicBezTo>
                <a:cubicBezTo>
                  <a:pt x="491072" y="19116"/>
                  <a:pt x="443281" y="0"/>
                  <a:pt x="384327" y="0"/>
                </a:cubicBezTo>
                <a:cubicBezTo>
                  <a:pt x="325373" y="0"/>
                  <a:pt x="277581" y="19116"/>
                  <a:pt x="277581" y="42698"/>
                </a:cubicBezTo>
                <a:close/>
                <a:moveTo>
                  <a:pt x="491030" y="42676"/>
                </a:moveTo>
                <a:lnTo>
                  <a:pt x="491030" y="234819"/>
                </a:lnTo>
                <a:cubicBezTo>
                  <a:pt x="491030" y="258303"/>
                  <a:pt x="443250" y="277517"/>
                  <a:pt x="384284" y="277517"/>
                </a:cubicBezTo>
                <a:cubicBezTo>
                  <a:pt x="325318" y="277517"/>
                  <a:pt x="277538" y="258303"/>
                  <a:pt x="277538" y="234819"/>
                </a:cubicBezTo>
                <a:lnTo>
                  <a:pt x="277538" y="42676"/>
                </a:lnTo>
                <a:moveTo>
                  <a:pt x="277538" y="170771"/>
                </a:moveTo>
                <a:cubicBezTo>
                  <a:pt x="277538" y="194255"/>
                  <a:pt x="325318" y="213470"/>
                  <a:pt x="384284" y="213470"/>
                </a:cubicBezTo>
                <a:cubicBezTo>
                  <a:pt x="443250" y="213470"/>
                  <a:pt x="491030" y="194255"/>
                  <a:pt x="491030" y="170771"/>
                </a:cubicBezTo>
                <a:moveTo>
                  <a:pt x="277538" y="106724"/>
                </a:moveTo>
                <a:cubicBezTo>
                  <a:pt x="277538" y="130208"/>
                  <a:pt x="325318" y="149422"/>
                  <a:pt x="384284" y="149422"/>
                </a:cubicBezTo>
                <a:cubicBezTo>
                  <a:pt x="443250" y="149422"/>
                  <a:pt x="491030" y="130208"/>
                  <a:pt x="491030" y="106724"/>
                </a:cubicBezTo>
                <a:moveTo>
                  <a:pt x="0" y="277538"/>
                </a:moveTo>
                <a:lnTo>
                  <a:pt x="0" y="491030"/>
                </a:lnTo>
                <a:moveTo>
                  <a:pt x="0" y="320215"/>
                </a:moveTo>
                <a:lnTo>
                  <a:pt x="149443" y="320215"/>
                </a:lnTo>
                <a:cubicBezTo>
                  <a:pt x="184816" y="320215"/>
                  <a:pt x="213491" y="348890"/>
                  <a:pt x="213491" y="384263"/>
                </a:cubicBezTo>
                <a:lnTo>
                  <a:pt x="341586" y="384263"/>
                </a:lnTo>
                <a:cubicBezTo>
                  <a:pt x="376958" y="384263"/>
                  <a:pt x="405633" y="412938"/>
                  <a:pt x="405633" y="448310"/>
                </a:cubicBezTo>
                <a:lnTo>
                  <a:pt x="0" y="448310"/>
                </a:lnTo>
                <a:close/>
                <a:moveTo>
                  <a:pt x="149443" y="384284"/>
                </a:moveTo>
                <a:lnTo>
                  <a:pt x="213491" y="384284"/>
                </a:lnTo>
              </a:path>
            </a:pathLst>
          </a:custGeom>
          <a:noFill/>
          <a:ln cap="flat" cmpd="sng" w="12800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g3505deeda7c_0_178"/>
          <p:cNvSpPr/>
          <p:nvPr/>
        </p:nvSpPr>
        <p:spPr>
          <a:xfrm>
            <a:off x="4617866" y="2985473"/>
            <a:ext cx="501945" cy="501168"/>
          </a:xfrm>
          <a:custGeom>
            <a:rect b="b" l="l" r="r" t="t"/>
            <a:pathLst>
              <a:path extrusionOk="0" h="501168" w="501945">
                <a:moveTo>
                  <a:pt x="175862" y="250584"/>
                </a:moveTo>
                <a:cubicBezTo>
                  <a:pt x="175862" y="291851"/>
                  <a:pt x="209316" y="325306"/>
                  <a:pt x="250584" y="325306"/>
                </a:cubicBezTo>
                <a:cubicBezTo>
                  <a:pt x="291851" y="325306"/>
                  <a:pt x="325306" y="291851"/>
                  <a:pt x="325306" y="250584"/>
                </a:cubicBezTo>
                <a:cubicBezTo>
                  <a:pt x="325306" y="209316"/>
                  <a:pt x="291851" y="175862"/>
                  <a:pt x="250584" y="175862"/>
                </a:cubicBezTo>
                <a:cubicBezTo>
                  <a:pt x="209316" y="175862"/>
                  <a:pt x="175862" y="209316"/>
                  <a:pt x="175862" y="250584"/>
                </a:cubicBezTo>
                <a:moveTo>
                  <a:pt x="487506" y="212730"/>
                </a:moveTo>
                <a:cubicBezTo>
                  <a:pt x="501945" y="241928"/>
                  <a:pt x="498516" y="276798"/>
                  <a:pt x="478665" y="302624"/>
                </a:cubicBezTo>
                <a:cubicBezTo>
                  <a:pt x="458815" y="328450"/>
                  <a:pt x="426001" y="340735"/>
                  <a:pt x="394071" y="334294"/>
                </a:cubicBezTo>
                <a:cubicBezTo>
                  <a:pt x="370104" y="349721"/>
                  <a:pt x="349721" y="370104"/>
                  <a:pt x="334294" y="394071"/>
                </a:cubicBezTo>
                <a:cubicBezTo>
                  <a:pt x="341135" y="427984"/>
                  <a:pt x="326840" y="462674"/>
                  <a:pt x="298092" y="481921"/>
                </a:cubicBezTo>
                <a:cubicBezTo>
                  <a:pt x="269344" y="501168"/>
                  <a:pt x="231823" y="501168"/>
                  <a:pt x="203075" y="481921"/>
                </a:cubicBezTo>
                <a:cubicBezTo>
                  <a:pt x="174327" y="462674"/>
                  <a:pt x="160032" y="427984"/>
                  <a:pt x="166874" y="394071"/>
                </a:cubicBezTo>
                <a:cubicBezTo>
                  <a:pt x="151446" y="370104"/>
                  <a:pt x="131063" y="349721"/>
                  <a:pt x="107096" y="334294"/>
                </a:cubicBezTo>
                <a:cubicBezTo>
                  <a:pt x="73183" y="341135"/>
                  <a:pt x="38493" y="326840"/>
                  <a:pt x="19246" y="298092"/>
                </a:cubicBezTo>
                <a:cubicBezTo>
                  <a:pt x="0" y="269344"/>
                  <a:pt x="0" y="231823"/>
                  <a:pt x="19246" y="203075"/>
                </a:cubicBezTo>
                <a:cubicBezTo>
                  <a:pt x="38493" y="174327"/>
                  <a:pt x="73183" y="160032"/>
                  <a:pt x="107096" y="166874"/>
                </a:cubicBezTo>
                <a:cubicBezTo>
                  <a:pt x="131063" y="151446"/>
                  <a:pt x="151446" y="131063"/>
                  <a:pt x="166874" y="107096"/>
                </a:cubicBezTo>
                <a:cubicBezTo>
                  <a:pt x="160032" y="73183"/>
                  <a:pt x="174327" y="38493"/>
                  <a:pt x="203075" y="19246"/>
                </a:cubicBezTo>
                <a:cubicBezTo>
                  <a:pt x="231823" y="0"/>
                  <a:pt x="269344" y="0"/>
                  <a:pt x="298092" y="19246"/>
                </a:cubicBezTo>
                <a:cubicBezTo>
                  <a:pt x="326840" y="38493"/>
                  <a:pt x="341135" y="73183"/>
                  <a:pt x="334294" y="107096"/>
                </a:cubicBezTo>
                <a:cubicBezTo>
                  <a:pt x="349721" y="131063"/>
                  <a:pt x="370104" y="151446"/>
                  <a:pt x="394071" y="166874"/>
                </a:cubicBezTo>
                <a:cubicBezTo>
                  <a:pt x="399546" y="165769"/>
                  <a:pt x="405117" y="165204"/>
                  <a:pt x="410702" y="165187"/>
                </a:cubicBezTo>
                <a:cubicBezTo>
                  <a:pt x="443275" y="165090"/>
                  <a:pt x="473067" y="183531"/>
                  <a:pt x="487506" y="212730"/>
                </a:cubicBezTo>
                <a:close/>
              </a:path>
            </a:pathLst>
          </a:custGeom>
          <a:noFill/>
          <a:ln cap="flat" cmpd="sng" w="12800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g3505deeda7c_0_178"/>
          <p:cNvSpPr/>
          <p:nvPr/>
        </p:nvSpPr>
        <p:spPr>
          <a:xfrm>
            <a:off x="6467501" y="2990542"/>
            <a:ext cx="491030" cy="491030"/>
          </a:xfrm>
          <a:custGeom>
            <a:rect b="b" l="l" r="r" t="t"/>
            <a:pathLst>
              <a:path extrusionOk="0" h="491030" w="491030">
                <a:moveTo>
                  <a:pt x="96071" y="96071"/>
                </a:moveTo>
                <a:lnTo>
                  <a:pt x="21349" y="96071"/>
                </a:lnTo>
                <a:cubicBezTo>
                  <a:pt x="9558" y="96071"/>
                  <a:pt x="0" y="86512"/>
                  <a:pt x="0" y="74721"/>
                </a:cubicBezTo>
                <a:lnTo>
                  <a:pt x="0" y="21349"/>
                </a:lnTo>
                <a:cubicBezTo>
                  <a:pt x="0" y="9558"/>
                  <a:pt x="9558" y="0"/>
                  <a:pt x="21349" y="0"/>
                </a:cubicBezTo>
                <a:lnTo>
                  <a:pt x="469681" y="0"/>
                </a:lnTo>
                <a:cubicBezTo>
                  <a:pt x="481471" y="0"/>
                  <a:pt x="491030" y="9558"/>
                  <a:pt x="491030" y="21349"/>
                </a:cubicBezTo>
                <a:lnTo>
                  <a:pt x="491030" y="469681"/>
                </a:lnTo>
                <a:cubicBezTo>
                  <a:pt x="491030" y="481471"/>
                  <a:pt x="481471" y="491030"/>
                  <a:pt x="469681" y="491030"/>
                </a:cubicBezTo>
                <a:lnTo>
                  <a:pt x="117420" y="491030"/>
                </a:lnTo>
                <a:cubicBezTo>
                  <a:pt x="105629" y="491030"/>
                  <a:pt x="96071" y="481471"/>
                  <a:pt x="96071" y="469681"/>
                </a:cubicBezTo>
                <a:lnTo>
                  <a:pt x="96071" y="96071"/>
                </a:lnTo>
                <a:lnTo>
                  <a:pt x="389322" y="96071"/>
                </a:lnTo>
                <a:lnTo>
                  <a:pt x="389322" y="0"/>
                </a:lnTo>
                <a:moveTo>
                  <a:pt x="288213" y="181467"/>
                </a:moveTo>
                <a:lnTo>
                  <a:pt x="170793" y="181467"/>
                </a:lnTo>
                <a:moveTo>
                  <a:pt x="288213" y="256189"/>
                </a:moveTo>
                <a:lnTo>
                  <a:pt x="170793" y="256189"/>
                </a:lnTo>
                <a:moveTo>
                  <a:pt x="170793" y="330911"/>
                </a:moveTo>
                <a:lnTo>
                  <a:pt x="288213" y="330911"/>
                </a:lnTo>
                <a:moveTo>
                  <a:pt x="288213" y="405633"/>
                </a:moveTo>
                <a:lnTo>
                  <a:pt x="170793" y="405633"/>
                </a:lnTo>
                <a:moveTo>
                  <a:pt x="362935" y="378947"/>
                </a:moveTo>
                <a:lnTo>
                  <a:pt x="394959" y="421645"/>
                </a:lnTo>
                <a:lnTo>
                  <a:pt x="426982" y="378947"/>
                </a:lnTo>
                <a:moveTo>
                  <a:pt x="426982" y="213491"/>
                </a:moveTo>
                <a:lnTo>
                  <a:pt x="394959" y="170793"/>
                </a:lnTo>
                <a:lnTo>
                  <a:pt x="362935" y="213491"/>
                </a:lnTo>
              </a:path>
            </a:pathLst>
          </a:custGeom>
          <a:noFill/>
          <a:ln cap="flat" cmpd="sng" w="12800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g3505deeda7c_0_178"/>
          <p:cNvSpPr/>
          <p:nvPr/>
        </p:nvSpPr>
        <p:spPr>
          <a:xfrm>
            <a:off x="4612261" y="4209578"/>
            <a:ext cx="496369" cy="496367"/>
          </a:xfrm>
          <a:custGeom>
            <a:rect b="b" l="l" r="r" t="t"/>
            <a:pathLst>
              <a:path extrusionOk="0" h="496367" w="496369">
                <a:moveTo>
                  <a:pt x="263663" y="457939"/>
                </a:moveTo>
                <a:lnTo>
                  <a:pt x="263663" y="302090"/>
                </a:lnTo>
                <a:cubicBezTo>
                  <a:pt x="263663" y="280741"/>
                  <a:pt x="280743" y="263661"/>
                  <a:pt x="302092" y="263661"/>
                </a:cubicBezTo>
                <a:lnTo>
                  <a:pt x="457941" y="263661"/>
                </a:lnTo>
                <a:cubicBezTo>
                  <a:pt x="479290" y="263661"/>
                  <a:pt x="496369" y="280741"/>
                  <a:pt x="496369" y="302090"/>
                </a:cubicBezTo>
                <a:lnTo>
                  <a:pt x="496369" y="457939"/>
                </a:lnTo>
                <a:cubicBezTo>
                  <a:pt x="496369" y="479288"/>
                  <a:pt x="479290" y="496367"/>
                  <a:pt x="457941" y="496367"/>
                </a:cubicBezTo>
                <a:lnTo>
                  <a:pt x="302092" y="496367"/>
                </a:lnTo>
                <a:cubicBezTo>
                  <a:pt x="280743" y="496367"/>
                  <a:pt x="263663" y="479288"/>
                  <a:pt x="263663" y="457939"/>
                </a:cubicBezTo>
                <a:close/>
                <a:moveTo>
                  <a:pt x="496369" y="417375"/>
                </a:moveTo>
                <a:lnTo>
                  <a:pt x="263663" y="417375"/>
                </a:lnTo>
                <a:moveTo>
                  <a:pt x="419512" y="496367"/>
                </a:moveTo>
                <a:lnTo>
                  <a:pt x="419512" y="417375"/>
                </a:lnTo>
                <a:moveTo>
                  <a:pt x="340520" y="496367"/>
                </a:moveTo>
                <a:lnTo>
                  <a:pt x="340520" y="417375"/>
                </a:lnTo>
                <a:moveTo>
                  <a:pt x="381084" y="263529"/>
                </a:moveTo>
                <a:lnTo>
                  <a:pt x="381084" y="221164"/>
                </a:lnTo>
                <a:moveTo>
                  <a:pt x="381084" y="220963"/>
                </a:moveTo>
                <a:cubicBezTo>
                  <a:pt x="359861" y="220963"/>
                  <a:pt x="342655" y="203758"/>
                  <a:pt x="342655" y="182535"/>
                </a:cubicBezTo>
                <a:cubicBezTo>
                  <a:pt x="342655" y="161311"/>
                  <a:pt x="359861" y="144106"/>
                  <a:pt x="381084" y="144106"/>
                </a:cubicBezTo>
                <a:cubicBezTo>
                  <a:pt x="402309" y="144106"/>
                  <a:pt x="419512" y="161311"/>
                  <a:pt x="419512" y="182535"/>
                </a:cubicBezTo>
                <a:cubicBezTo>
                  <a:pt x="419512" y="203758"/>
                  <a:pt x="402309" y="220963"/>
                  <a:pt x="381084" y="220963"/>
                </a:cubicBezTo>
                <a:close/>
                <a:moveTo>
                  <a:pt x="180401" y="377017"/>
                </a:moveTo>
                <a:cubicBezTo>
                  <a:pt x="146242" y="364207"/>
                  <a:pt x="101409" y="353533"/>
                  <a:pt x="43766" y="349263"/>
                </a:cubicBezTo>
                <a:cubicBezTo>
                  <a:pt x="26687" y="349263"/>
                  <a:pt x="16012" y="334318"/>
                  <a:pt x="16012" y="319374"/>
                </a:cubicBezTo>
                <a:lnTo>
                  <a:pt x="16012" y="46104"/>
                </a:lnTo>
                <a:cubicBezTo>
                  <a:pt x="16012" y="29025"/>
                  <a:pt x="30957" y="14080"/>
                  <a:pt x="48036" y="16215"/>
                </a:cubicBezTo>
                <a:cubicBezTo>
                  <a:pt x="182536" y="22620"/>
                  <a:pt x="246582" y="78128"/>
                  <a:pt x="246582" y="108016"/>
                </a:cubicBezTo>
                <a:moveTo>
                  <a:pt x="246584" y="108016"/>
                </a:moveTo>
                <a:cubicBezTo>
                  <a:pt x="246584" y="78128"/>
                  <a:pt x="310632" y="22620"/>
                  <a:pt x="445131" y="16215"/>
                </a:cubicBezTo>
                <a:cubicBezTo>
                  <a:pt x="462210" y="14080"/>
                  <a:pt x="477155" y="29025"/>
                  <a:pt x="477155" y="46104"/>
                </a:cubicBezTo>
                <a:lnTo>
                  <a:pt x="477155" y="165659"/>
                </a:lnTo>
                <a:moveTo>
                  <a:pt x="246582" y="108016"/>
                </a:moveTo>
                <a:lnTo>
                  <a:pt x="246582" y="187008"/>
                </a:lnTo>
                <a:moveTo>
                  <a:pt x="351472" y="348853"/>
                </a:moveTo>
                <a:cubicBezTo>
                  <a:pt x="351472" y="336949"/>
                  <a:pt x="341823" y="327297"/>
                  <a:pt x="329916" y="327297"/>
                </a:cubicBezTo>
                <a:cubicBezTo>
                  <a:pt x="318012" y="327297"/>
                  <a:pt x="308360" y="336949"/>
                  <a:pt x="308360" y="348853"/>
                </a:cubicBezTo>
                <a:cubicBezTo>
                  <a:pt x="308360" y="360759"/>
                  <a:pt x="318012" y="370409"/>
                  <a:pt x="329916" y="370409"/>
                </a:cubicBezTo>
                <a:cubicBezTo>
                  <a:pt x="341823" y="370409"/>
                  <a:pt x="351472" y="360759"/>
                  <a:pt x="351472" y="348853"/>
                </a:cubicBezTo>
                <a:close/>
                <a:moveTo>
                  <a:pt x="453810" y="348853"/>
                </a:moveTo>
                <a:cubicBezTo>
                  <a:pt x="453810" y="336949"/>
                  <a:pt x="444158" y="327297"/>
                  <a:pt x="432253" y="327297"/>
                </a:cubicBezTo>
                <a:cubicBezTo>
                  <a:pt x="420347" y="327297"/>
                  <a:pt x="410697" y="336949"/>
                  <a:pt x="410697" y="348853"/>
                </a:cubicBezTo>
                <a:cubicBezTo>
                  <a:pt x="410697" y="360759"/>
                  <a:pt x="420347" y="370409"/>
                  <a:pt x="432253" y="370409"/>
                </a:cubicBezTo>
                <a:cubicBezTo>
                  <a:pt x="444158" y="370409"/>
                  <a:pt x="453810" y="360759"/>
                  <a:pt x="453810" y="348853"/>
                </a:cubicBezTo>
                <a:close/>
              </a:path>
            </a:pathLst>
          </a:custGeom>
          <a:noFill/>
          <a:ln cap="flat" cmpd="sng" w="12800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g3505deeda7c_0_178"/>
          <p:cNvSpPr/>
          <p:nvPr/>
        </p:nvSpPr>
        <p:spPr>
          <a:xfrm>
            <a:off x="6470170" y="4220252"/>
            <a:ext cx="485692" cy="493138"/>
          </a:xfrm>
          <a:custGeom>
            <a:rect b="b" l="l" r="r" t="t"/>
            <a:pathLst>
              <a:path extrusionOk="0" h="493138" w="485692">
                <a:moveTo>
                  <a:pt x="130635" y="218935"/>
                </a:moveTo>
                <a:cubicBezTo>
                  <a:pt x="101623" y="251588"/>
                  <a:pt x="59307" y="269233"/>
                  <a:pt x="15691" y="266864"/>
                </a:cubicBezTo>
                <a:cubicBezTo>
                  <a:pt x="37147" y="249198"/>
                  <a:pt x="51413" y="224304"/>
                  <a:pt x="55806" y="196860"/>
                </a:cubicBezTo>
                <a:cubicBezTo>
                  <a:pt x="23047" y="179870"/>
                  <a:pt x="1792" y="146743"/>
                  <a:pt x="0" y="109884"/>
                </a:cubicBezTo>
                <a:cubicBezTo>
                  <a:pt x="0" y="49103"/>
                  <a:pt x="63257" y="0"/>
                  <a:pt x="141288" y="0"/>
                </a:cubicBezTo>
                <a:cubicBezTo>
                  <a:pt x="226919" y="0"/>
                  <a:pt x="294767" y="59265"/>
                  <a:pt x="280719" y="127945"/>
                </a:cubicBezTo>
                <a:moveTo>
                  <a:pt x="96071" y="117420"/>
                </a:moveTo>
                <a:lnTo>
                  <a:pt x="117420" y="138769"/>
                </a:lnTo>
                <a:lnTo>
                  <a:pt x="181467" y="74721"/>
                </a:lnTo>
                <a:moveTo>
                  <a:pt x="282876" y="266864"/>
                </a:moveTo>
                <a:lnTo>
                  <a:pt x="368272" y="352260"/>
                </a:lnTo>
                <a:moveTo>
                  <a:pt x="368272" y="266864"/>
                </a:moveTo>
                <a:lnTo>
                  <a:pt x="282876" y="352260"/>
                </a:lnTo>
                <a:moveTo>
                  <a:pt x="453669" y="491030"/>
                </a:moveTo>
                <a:cubicBezTo>
                  <a:pt x="412167" y="493138"/>
                  <a:pt x="371766" y="477277"/>
                  <a:pt x="342781" y="447499"/>
                </a:cubicBezTo>
                <a:cubicBezTo>
                  <a:pt x="337124" y="448033"/>
                  <a:pt x="331381" y="448331"/>
                  <a:pt x="325574" y="448331"/>
                </a:cubicBezTo>
                <a:cubicBezTo>
                  <a:pt x="237146" y="448331"/>
                  <a:pt x="165455" y="386205"/>
                  <a:pt x="165455" y="309562"/>
                </a:cubicBezTo>
                <a:cubicBezTo>
                  <a:pt x="165455" y="232919"/>
                  <a:pt x="237146" y="170793"/>
                  <a:pt x="325574" y="170793"/>
                </a:cubicBezTo>
                <a:cubicBezTo>
                  <a:pt x="414002" y="170793"/>
                  <a:pt x="485692" y="232919"/>
                  <a:pt x="485692" y="309562"/>
                </a:cubicBezTo>
                <a:cubicBezTo>
                  <a:pt x="484405" y="357977"/>
                  <a:pt x="457252" y="401983"/>
                  <a:pt x="414557" y="424847"/>
                </a:cubicBezTo>
                <a:cubicBezTo>
                  <a:pt x="419257" y="450877"/>
                  <a:pt x="433134" y="474358"/>
                  <a:pt x="453669" y="491030"/>
                </a:cubicBezTo>
                <a:close/>
              </a:path>
            </a:pathLst>
          </a:custGeom>
          <a:noFill/>
          <a:ln cap="flat" cmpd="sng" w="12800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g3505deeda7c_0_178"/>
          <p:cNvSpPr/>
          <p:nvPr/>
        </p:nvSpPr>
        <p:spPr>
          <a:xfrm>
            <a:off x="6467501" y="5442541"/>
            <a:ext cx="491056" cy="495591"/>
          </a:xfrm>
          <a:custGeom>
            <a:rect b="b" l="l" r="r" t="t"/>
            <a:pathLst>
              <a:path extrusionOk="0" h="495591" w="491056">
                <a:moveTo>
                  <a:pt x="411333" y="495591"/>
                </a:moveTo>
                <a:lnTo>
                  <a:pt x="411333" y="356096"/>
                </a:lnTo>
                <a:moveTo>
                  <a:pt x="439237" y="356096"/>
                </a:moveTo>
                <a:lnTo>
                  <a:pt x="383430" y="356096"/>
                </a:lnTo>
                <a:moveTo>
                  <a:pt x="439237" y="495591"/>
                </a:moveTo>
                <a:lnTo>
                  <a:pt x="383430" y="495591"/>
                </a:lnTo>
                <a:moveTo>
                  <a:pt x="226706" y="495591"/>
                </a:moveTo>
                <a:lnTo>
                  <a:pt x="226706" y="439784"/>
                </a:lnTo>
                <a:moveTo>
                  <a:pt x="226706" y="356096"/>
                </a:moveTo>
                <a:lnTo>
                  <a:pt x="268572" y="356096"/>
                </a:lnTo>
                <a:cubicBezTo>
                  <a:pt x="291679" y="356099"/>
                  <a:pt x="310410" y="374832"/>
                  <a:pt x="310410" y="397940"/>
                </a:cubicBezTo>
                <a:cubicBezTo>
                  <a:pt x="310410" y="421048"/>
                  <a:pt x="291679" y="439781"/>
                  <a:pt x="268572" y="439784"/>
                </a:cubicBezTo>
                <a:lnTo>
                  <a:pt x="226706" y="439784"/>
                </a:lnTo>
                <a:close/>
                <a:moveTo>
                  <a:pt x="42079" y="495591"/>
                </a:moveTo>
                <a:lnTo>
                  <a:pt x="57834" y="390574"/>
                </a:lnTo>
                <a:cubicBezTo>
                  <a:pt x="60991" y="370904"/>
                  <a:pt x="77964" y="356438"/>
                  <a:pt x="97885" y="356438"/>
                </a:cubicBezTo>
                <a:cubicBezTo>
                  <a:pt x="117807" y="356438"/>
                  <a:pt x="134780" y="370904"/>
                  <a:pt x="137936" y="390574"/>
                </a:cubicBezTo>
                <a:lnTo>
                  <a:pt x="153713" y="495591"/>
                </a:lnTo>
                <a:moveTo>
                  <a:pt x="146369" y="446765"/>
                </a:moveTo>
                <a:lnTo>
                  <a:pt x="49401" y="446765"/>
                </a:lnTo>
                <a:moveTo>
                  <a:pt x="394959" y="309170"/>
                </a:moveTo>
                <a:lnTo>
                  <a:pt x="85396" y="309170"/>
                </a:lnTo>
                <a:cubicBezTo>
                  <a:pt x="85396" y="309170"/>
                  <a:pt x="0" y="310451"/>
                  <a:pt x="0" y="229111"/>
                </a:cubicBezTo>
                <a:cubicBezTo>
                  <a:pt x="2" y="204993"/>
                  <a:pt x="10873" y="182161"/>
                  <a:pt x="29594" y="166956"/>
                </a:cubicBezTo>
                <a:cubicBezTo>
                  <a:pt x="48315" y="151751"/>
                  <a:pt x="72892" y="145794"/>
                  <a:pt x="96498" y="150738"/>
                </a:cubicBezTo>
                <a:cubicBezTo>
                  <a:pt x="100478" y="82625"/>
                  <a:pt x="150154" y="25889"/>
                  <a:pt x="217144" y="12944"/>
                </a:cubicBezTo>
                <a:cubicBezTo>
                  <a:pt x="284134" y="0"/>
                  <a:pt x="351371" y="34144"/>
                  <a:pt x="380441" y="95871"/>
                </a:cubicBezTo>
                <a:cubicBezTo>
                  <a:pt x="409395" y="94768"/>
                  <a:pt x="437549" y="105506"/>
                  <a:pt x="458415" y="125610"/>
                </a:cubicBezTo>
                <a:cubicBezTo>
                  <a:pt x="479280" y="145714"/>
                  <a:pt x="491056" y="173450"/>
                  <a:pt x="491030" y="202425"/>
                </a:cubicBezTo>
                <a:cubicBezTo>
                  <a:pt x="491030" y="296660"/>
                  <a:pt x="394959" y="309170"/>
                  <a:pt x="394959" y="309170"/>
                </a:cubicBezTo>
                <a:close/>
              </a:path>
            </a:pathLst>
          </a:custGeom>
          <a:noFill/>
          <a:ln cap="flat" cmpd="sng" w="12800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51282b4978_0_31"/>
          <p:cNvSpPr txBox="1"/>
          <p:nvPr>
            <p:ph type="title"/>
          </p:nvPr>
        </p:nvSpPr>
        <p:spPr>
          <a:xfrm>
            <a:off x="304800" y="304800"/>
            <a:ext cx="115824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 sz="3800"/>
              <a:t>Demo – AI in Action</a:t>
            </a:r>
            <a:endParaRPr sz="3800"/>
          </a:p>
        </p:txBody>
      </p:sp>
      <p:sp>
        <p:nvSpPr>
          <p:cNvPr id="430" name="Google Shape;430;g351282b4978_0_31"/>
          <p:cNvSpPr txBox="1"/>
          <p:nvPr>
            <p:ph idx="1" type="body"/>
          </p:nvPr>
        </p:nvSpPr>
        <p:spPr>
          <a:xfrm>
            <a:off x="172150" y="921150"/>
            <a:ext cx="115824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-	</a:t>
            </a:r>
            <a:r>
              <a:rPr lang="en-US" sz="1400"/>
              <a:t>Watch the Chisel Turn Robotic</a:t>
            </a:r>
            <a:r>
              <a:rPr lang="en-US" sz="1400"/>
              <a:t>	-</a:t>
            </a:r>
            <a:endParaRPr/>
          </a:p>
        </p:txBody>
      </p:sp>
      <p:pic>
        <p:nvPicPr>
          <p:cNvPr id="431" name="Google Shape;431;g351282b4978_0_31" title="Developmen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4925" y="1300075"/>
            <a:ext cx="9242150" cy="5198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g3509642e72e_0_116" title="Screenshot 2025-04-26 at 12.46.2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1400" y="2766688"/>
            <a:ext cx="2117925" cy="27414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7" name="Google Shape;437;g3509642e72e_0_116"/>
          <p:cNvGrpSpPr/>
          <p:nvPr/>
        </p:nvGrpSpPr>
        <p:grpSpPr>
          <a:xfrm>
            <a:off x="4507059" y="2189842"/>
            <a:ext cx="1654575" cy="1933190"/>
            <a:chOff x="3499944" y="1489841"/>
            <a:chExt cx="1418896" cy="1560786"/>
          </a:xfrm>
        </p:grpSpPr>
        <p:sp>
          <p:nvSpPr>
            <p:cNvPr id="438" name="Google Shape;438;g3509642e72e_0_116"/>
            <p:cNvSpPr/>
            <p:nvPr/>
          </p:nvSpPr>
          <p:spPr>
            <a:xfrm>
              <a:off x="3499944" y="1489841"/>
              <a:ext cx="1418896" cy="1560786"/>
            </a:xfrm>
            <a:custGeom>
              <a:rect b="b" l="l" r="r" t="t"/>
              <a:pathLst>
                <a:path extrusionOk="0" h="1560786" w="1418896">
                  <a:moveTo>
                    <a:pt x="189186" y="0"/>
                  </a:moveTo>
                  <a:lnTo>
                    <a:pt x="1229710" y="0"/>
                  </a:lnTo>
                  <a:cubicBezTo>
                    <a:pt x="1229710" y="0"/>
                    <a:pt x="1418896" y="0"/>
                    <a:pt x="1418896" y="189186"/>
                  </a:cubicBezTo>
                  <a:lnTo>
                    <a:pt x="1418896" y="1371600"/>
                  </a:lnTo>
                  <a:cubicBezTo>
                    <a:pt x="1418896" y="1371600"/>
                    <a:pt x="1418896" y="1560786"/>
                    <a:pt x="1229710" y="1560786"/>
                  </a:cubicBezTo>
                  <a:lnTo>
                    <a:pt x="189186" y="1560786"/>
                  </a:lnTo>
                  <a:cubicBezTo>
                    <a:pt x="189186" y="1560786"/>
                    <a:pt x="0" y="1560786"/>
                    <a:pt x="0" y="1371600"/>
                  </a:cubicBezTo>
                  <a:lnTo>
                    <a:pt x="0" y="189186"/>
                  </a:lnTo>
                  <a:cubicBezTo>
                    <a:pt x="0" y="189186"/>
                    <a:pt x="0" y="0"/>
                    <a:pt x="189186" y="0"/>
                  </a:cubicBezTo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439" name="Google Shape;439;g3509642e72e_0_116"/>
            <p:cNvSpPr/>
            <p:nvPr/>
          </p:nvSpPr>
          <p:spPr>
            <a:xfrm>
              <a:off x="3499944" y="1489841"/>
              <a:ext cx="1418896" cy="1560786"/>
            </a:xfrm>
            <a:custGeom>
              <a:rect b="b" l="l" r="r" t="t"/>
              <a:pathLst>
                <a:path extrusionOk="0" h="1560786" w="1418896">
                  <a:moveTo>
                    <a:pt x="189186" y="0"/>
                  </a:moveTo>
                  <a:lnTo>
                    <a:pt x="1229710" y="0"/>
                  </a:lnTo>
                  <a:cubicBezTo>
                    <a:pt x="1229710" y="0"/>
                    <a:pt x="1418896" y="0"/>
                    <a:pt x="1418896" y="189186"/>
                  </a:cubicBezTo>
                  <a:lnTo>
                    <a:pt x="1418896" y="1371600"/>
                  </a:lnTo>
                  <a:cubicBezTo>
                    <a:pt x="1418896" y="1371600"/>
                    <a:pt x="1418896" y="1560786"/>
                    <a:pt x="1229710" y="1560786"/>
                  </a:cubicBezTo>
                  <a:lnTo>
                    <a:pt x="189186" y="1560786"/>
                  </a:lnTo>
                  <a:cubicBezTo>
                    <a:pt x="189186" y="1560786"/>
                    <a:pt x="0" y="1560786"/>
                    <a:pt x="0" y="1371600"/>
                  </a:cubicBezTo>
                  <a:lnTo>
                    <a:pt x="0" y="189186"/>
                  </a:lnTo>
                  <a:cubicBezTo>
                    <a:pt x="0" y="189186"/>
                    <a:pt x="0" y="0"/>
                    <a:pt x="189186" y="0"/>
                  </a:cubicBezTo>
                </a:path>
              </a:pathLst>
            </a:custGeom>
            <a:noFill/>
            <a:ln cap="flat" cmpd="sng" w="11800">
              <a:solidFill>
                <a:srgbClr val="2C2C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pSp>
        <p:nvGrpSpPr>
          <p:cNvPr id="440" name="Google Shape;440;g3509642e72e_0_116"/>
          <p:cNvGrpSpPr/>
          <p:nvPr/>
        </p:nvGrpSpPr>
        <p:grpSpPr>
          <a:xfrm>
            <a:off x="646384" y="1545446"/>
            <a:ext cx="3419455" cy="702977"/>
            <a:chOff x="189186" y="969579"/>
            <a:chExt cx="2932386" cy="567558"/>
          </a:xfrm>
        </p:grpSpPr>
        <p:sp>
          <p:nvSpPr>
            <p:cNvPr id="441" name="Google Shape;441;g3509642e72e_0_116"/>
            <p:cNvSpPr/>
            <p:nvPr/>
          </p:nvSpPr>
          <p:spPr>
            <a:xfrm>
              <a:off x="189186" y="969579"/>
              <a:ext cx="2932386" cy="567558"/>
            </a:xfrm>
            <a:custGeom>
              <a:rect b="b" l="l" r="r" t="t"/>
              <a:pathLst>
                <a:path extrusionOk="0" h="567558" w="2932386">
                  <a:moveTo>
                    <a:pt x="94593" y="0"/>
                  </a:moveTo>
                  <a:lnTo>
                    <a:pt x="2837793" y="0"/>
                  </a:lnTo>
                  <a:cubicBezTo>
                    <a:pt x="2837793" y="0"/>
                    <a:pt x="2932386" y="0"/>
                    <a:pt x="2932386" y="94593"/>
                  </a:cubicBezTo>
                  <a:lnTo>
                    <a:pt x="2932386" y="472965"/>
                  </a:lnTo>
                  <a:cubicBezTo>
                    <a:pt x="2932386" y="472965"/>
                    <a:pt x="2932386" y="567558"/>
                    <a:pt x="2837793" y="567558"/>
                  </a:cubicBezTo>
                  <a:lnTo>
                    <a:pt x="94593" y="567558"/>
                  </a:lnTo>
                  <a:cubicBezTo>
                    <a:pt x="94593" y="567558"/>
                    <a:pt x="0" y="567558"/>
                    <a:pt x="0" y="472965"/>
                  </a:cubicBezTo>
                  <a:lnTo>
                    <a:pt x="0" y="94593"/>
                  </a:lnTo>
                  <a:cubicBezTo>
                    <a:pt x="0" y="94593"/>
                    <a:pt x="0" y="0"/>
                    <a:pt x="94593" y="0"/>
                  </a:cubicBezTo>
                </a:path>
              </a:pathLst>
            </a:custGeom>
            <a:solidFill>
              <a:srgbClr val="F366B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442" name="Google Shape;442;g3509642e72e_0_116"/>
            <p:cNvSpPr/>
            <p:nvPr/>
          </p:nvSpPr>
          <p:spPr>
            <a:xfrm>
              <a:off x="189186" y="969579"/>
              <a:ext cx="2932386" cy="567558"/>
            </a:xfrm>
            <a:custGeom>
              <a:rect b="b" l="l" r="r" t="t"/>
              <a:pathLst>
                <a:path extrusionOk="0" h="567558" w="2932386">
                  <a:moveTo>
                    <a:pt x="94593" y="0"/>
                  </a:moveTo>
                  <a:lnTo>
                    <a:pt x="2837793" y="0"/>
                  </a:lnTo>
                  <a:cubicBezTo>
                    <a:pt x="2837793" y="0"/>
                    <a:pt x="2932386" y="0"/>
                    <a:pt x="2932386" y="94593"/>
                  </a:cubicBezTo>
                  <a:lnTo>
                    <a:pt x="2932386" y="472965"/>
                  </a:lnTo>
                  <a:cubicBezTo>
                    <a:pt x="2932386" y="472965"/>
                    <a:pt x="2932386" y="567558"/>
                    <a:pt x="2837793" y="567558"/>
                  </a:cubicBezTo>
                  <a:lnTo>
                    <a:pt x="94593" y="567558"/>
                  </a:lnTo>
                  <a:cubicBezTo>
                    <a:pt x="94593" y="567558"/>
                    <a:pt x="0" y="567558"/>
                    <a:pt x="0" y="472965"/>
                  </a:cubicBezTo>
                  <a:lnTo>
                    <a:pt x="0" y="94593"/>
                  </a:lnTo>
                  <a:cubicBezTo>
                    <a:pt x="0" y="94593"/>
                    <a:pt x="0" y="0"/>
                    <a:pt x="94593" y="0"/>
                  </a:cubicBezTo>
                </a:path>
              </a:pathLst>
            </a:custGeom>
            <a:noFill/>
            <a:ln cap="flat" cmpd="sng" w="11800">
              <a:solidFill>
                <a:srgbClr val="2C2C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pSp>
        <p:nvGrpSpPr>
          <p:cNvPr id="443" name="Google Shape;443;g3509642e72e_0_116"/>
          <p:cNvGrpSpPr/>
          <p:nvPr/>
        </p:nvGrpSpPr>
        <p:grpSpPr>
          <a:xfrm>
            <a:off x="6602854" y="1721191"/>
            <a:ext cx="3198846" cy="702977"/>
            <a:chOff x="5297213" y="1111469"/>
            <a:chExt cx="2743200" cy="567558"/>
          </a:xfrm>
        </p:grpSpPr>
        <p:sp>
          <p:nvSpPr>
            <p:cNvPr id="444" name="Google Shape;444;g3509642e72e_0_116"/>
            <p:cNvSpPr/>
            <p:nvPr/>
          </p:nvSpPr>
          <p:spPr>
            <a:xfrm>
              <a:off x="5297213" y="1111469"/>
              <a:ext cx="2743200" cy="567558"/>
            </a:xfrm>
            <a:custGeom>
              <a:rect b="b" l="l" r="r" t="t"/>
              <a:pathLst>
                <a:path extrusionOk="0" h="567558" w="2743200">
                  <a:moveTo>
                    <a:pt x="94593" y="0"/>
                  </a:moveTo>
                  <a:lnTo>
                    <a:pt x="2648606" y="0"/>
                  </a:lnTo>
                  <a:cubicBezTo>
                    <a:pt x="2648606" y="0"/>
                    <a:pt x="2743200" y="0"/>
                    <a:pt x="2743200" y="94593"/>
                  </a:cubicBezTo>
                  <a:lnTo>
                    <a:pt x="2743200" y="472965"/>
                  </a:lnTo>
                  <a:cubicBezTo>
                    <a:pt x="2743200" y="472965"/>
                    <a:pt x="2743200" y="567558"/>
                    <a:pt x="2648606" y="567558"/>
                  </a:cubicBezTo>
                  <a:lnTo>
                    <a:pt x="94593" y="567558"/>
                  </a:lnTo>
                  <a:cubicBezTo>
                    <a:pt x="94593" y="567558"/>
                    <a:pt x="0" y="567558"/>
                    <a:pt x="0" y="472965"/>
                  </a:cubicBezTo>
                  <a:lnTo>
                    <a:pt x="0" y="94593"/>
                  </a:lnTo>
                  <a:cubicBezTo>
                    <a:pt x="0" y="94593"/>
                    <a:pt x="0" y="0"/>
                    <a:pt x="94593" y="0"/>
                  </a:cubicBezTo>
                </a:path>
              </a:pathLst>
            </a:custGeom>
            <a:solidFill>
              <a:srgbClr val="43DD9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445" name="Google Shape;445;g3509642e72e_0_116"/>
            <p:cNvSpPr/>
            <p:nvPr/>
          </p:nvSpPr>
          <p:spPr>
            <a:xfrm>
              <a:off x="5297213" y="1111469"/>
              <a:ext cx="2743200" cy="567558"/>
            </a:xfrm>
            <a:custGeom>
              <a:rect b="b" l="l" r="r" t="t"/>
              <a:pathLst>
                <a:path extrusionOk="0" h="567558" w="2743200">
                  <a:moveTo>
                    <a:pt x="94593" y="0"/>
                  </a:moveTo>
                  <a:lnTo>
                    <a:pt x="2648606" y="0"/>
                  </a:lnTo>
                  <a:cubicBezTo>
                    <a:pt x="2648606" y="0"/>
                    <a:pt x="2743200" y="0"/>
                    <a:pt x="2743200" y="94593"/>
                  </a:cubicBezTo>
                  <a:lnTo>
                    <a:pt x="2743200" y="472965"/>
                  </a:lnTo>
                  <a:cubicBezTo>
                    <a:pt x="2743200" y="472965"/>
                    <a:pt x="2743200" y="567558"/>
                    <a:pt x="2648606" y="567558"/>
                  </a:cubicBezTo>
                  <a:lnTo>
                    <a:pt x="94593" y="567558"/>
                  </a:lnTo>
                  <a:cubicBezTo>
                    <a:pt x="94593" y="567558"/>
                    <a:pt x="0" y="567558"/>
                    <a:pt x="0" y="472965"/>
                  </a:cubicBezTo>
                  <a:lnTo>
                    <a:pt x="0" y="94593"/>
                  </a:lnTo>
                  <a:cubicBezTo>
                    <a:pt x="0" y="94593"/>
                    <a:pt x="0" y="0"/>
                    <a:pt x="94593" y="0"/>
                  </a:cubicBezTo>
                </a:path>
              </a:pathLst>
            </a:custGeom>
            <a:noFill/>
            <a:ln cap="flat" cmpd="sng" w="11800">
              <a:solidFill>
                <a:srgbClr val="2C2C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pSp>
        <p:nvGrpSpPr>
          <p:cNvPr id="446" name="Google Shape;446;g3509642e72e_0_116"/>
          <p:cNvGrpSpPr/>
          <p:nvPr/>
        </p:nvGrpSpPr>
        <p:grpSpPr>
          <a:xfrm>
            <a:off x="6602854" y="3185729"/>
            <a:ext cx="2647320" cy="702977"/>
            <a:chOff x="5297213" y="2293883"/>
            <a:chExt cx="2270234" cy="567558"/>
          </a:xfrm>
        </p:grpSpPr>
        <p:sp>
          <p:nvSpPr>
            <p:cNvPr id="447" name="Google Shape;447;g3509642e72e_0_116"/>
            <p:cNvSpPr/>
            <p:nvPr/>
          </p:nvSpPr>
          <p:spPr>
            <a:xfrm>
              <a:off x="5297213" y="2293883"/>
              <a:ext cx="2270234" cy="567558"/>
            </a:xfrm>
            <a:custGeom>
              <a:rect b="b" l="l" r="r" t="t"/>
              <a:pathLst>
                <a:path extrusionOk="0" h="567558" w="2270234">
                  <a:moveTo>
                    <a:pt x="94593" y="0"/>
                  </a:moveTo>
                  <a:lnTo>
                    <a:pt x="2175641" y="0"/>
                  </a:lnTo>
                  <a:cubicBezTo>
                    <a:pt x="2175641" y="0"/>
                    <a:pt x="2270234" y="0"/>
                    <a:pt x="2270234" y="94593"/>
                  </a:cubicBezTo>
                  <a:lnTo>
                    <a:pt x="2270234" y="472965"/>
                  </a:lnTo>
                  <a:cubicBezTo>
                    <a:pt x="2270234" y="472965"/>
                    <a:pt x="2270234" y="567558"/>
                    <a:pt x="2175641" y="567558"/>
                  </a:cubicBezTo>
                  <a:lnTo>
                    <a:pt x="94593" y="567558"/>
                  </a:lnTo>
                  <a:cubicBezTo>
                    <a:pt x="94593" y="567558"/>
                    <a:pt x="0" y="567558"/>
                    <a:pt x="0" y="472965"/>
                  </a:cubicBezTo>
                  <a:lnTo>
                    <a:pt x="0" y="94593"/>
                  </a:lnTo>
                  <a:cubicBezTo>
                    <a:pt x="0" y="94593"/>
                    <a:pt x="0" y="0"/>
                    <a:pt x="94593" y="0"/>
                  </a:cubicBezTo>
                </a:path>
              </a:pathLst>
            </a:custGeom>
            <a:solidFill>
              <a:srgbClr val="CB68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448" name="Google Shape;448;g3509642e72e_0_116"/>
            <p:cNvSpPr/>
            <p:nvPr/>
          </p:nvSpPr>
          <p:spPr>
            <a:xfrm>
              <a:off x="5297213" y="2293883"/>
              <a:ext cx="2270234" cy="567558"/>
            </a:xfrm>
            <a:custGeom>
              <a:rect b="b" l="l" r="r" t="t"/>
              <a:pathLst>
                <a:path extrusionOk="0" h="567558" w="2270234">
                  <a:moveTo>
                    <a:pt x="94593" y="0"/>
                  </a:moveTo>
                  <a:lnTo>
                    <a:pt x="2175641" y="0"/>
                  </a:lnTo>
                  <a:cubicBezTo>
                    <a:pt x="2175641" y="0"/>
                    <a:pt x="2270234" y="0"/>
                    <a:pt x="2270234" y="94593"/>
                  </a:cubicBezTo>
                  <a:lnTo>
                    <a:pt x="2270234" y="472965"/>
                  </a:lnTo>
                  <a:cubicBezTo>
                    <a:pt x="2270234" y="472965"/>
                    <a:pt x="2270234" y="567558"/>
                    <a:pt x="2175641" y="567558"/>
                  </a:cubicBezTo>
                  <a:lnTo>
                    <a:pt x="94593" y="567558"/>
                  </a:lnTo>
                  <a:cubicBezTo>
                    <a:pt x="94593" y="567558"/>
                    <a:pt x="0" y="567558"/>
                    <a:pt x="0" y="472965"/>
                  </a:cubicBezTo>
                  <a:lnTo>
                    <a:pt x="0" y="94593"/>
                  </a:lnTo>
                  <a:cubicBezTo>
                    <a:pt x="0" y="94593"/>
                    <a:pt x="0" y="0"/>
                    <a:pt x="94593" y="0"/>
                  </a:cubicBezTo>
                </a:path>
              </a:pathLst>
            </a:custGeom>
            <a:noFill/>
            <a:ln cap="flat" cmpd="sng" w="11800">
              <a:solidFill>
                <a:srgbClr val="2C2C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pSp>
        <p:nvGrpSpPr>
          <p:cNvPr id="449" name="Google Shape;449;g3509642e72e_0_116"/>
          <p:cNvGrpSpPr/>
          <p:nvPr/>
        </p:nvGrpSpPr>
        <p:grpSpPr>
          <a:xfrm>
            <a:off x="4176144" y="4913883"/>
            <a:ext cx="2316405" cy="527232"/>
            <a:chOff x="3216165" y="3689131"/>
            <a:chExt cx="1986455" cy="425668"/>
          </a:xfrm>
        </p:grpSpPr>
        <p:sp>
          <p:nvSpPr>
            <p:cNvPr id="450" name="Google Shape;450;g3509642e72e_0_116"/>
            <p:cNvSpPr/>
            <p:nvPr/>
          </p:nvSpPr>
          <p:spPr>
            <a:xfrm>
              <a:off x="3216165" y="3689131"/>
              <a:ext cx="1986455" cy="425668"/>
            </a:xfrm>
            <a:custGeom>
              <a:rect b="b" l="l" r="r" t="t"/>
              <a:pathLst>
                <a:path extrusionOk="0" h="425668" w="1986455">
                  <a:moveTo>
                    <a:pt x="94593" y="0"/>
                  </a:moveTo>
                  <a:lnTo>
                    <a:pt x="1891862" y="0"/>
                  </a:lnTo>
                  <a:cubicBezTo>
                    <a:pt x="1891862" y="0"/>
                    <a:pt x="1986455" y="0"/>
                    <a:pt x="1986455" y="94593"/>
                  </a:cubicBezTo>
                  <a:lnTo>
                    <a:pt x="1986455" y="331075"/>
                  </a:lnTo>
                  <a:cubicBezTo>
                    <a:pt x="1986455" y="331075"/>
                    <a:pt x="1986455" y="425668"/>
                    <a:pt x="1891862" y="425668"/>
                  </a:cubicBezTo>
                  <a:lnTo>
                    <a:pt x="94593" y="425668"/>
                  </a:lnTo>
                  <a:cubicBezTo>
                    <a:pt x="94593" y="425668"/>
                    <a:pt x="0" y="425668"/>
                    <a:pt x="0" y="331075"/>
                  </a:cubicBezTo>
                  <a:lnTo>
                    <a:pt x="0" y="94593"/>
                  </a:lnTo>
                  <a:cubicBezTo>
                    <a:pt x="0" y="94593"/>
                    <a:pt x="0" y="0"/>
                    <a:pt x="94593" y="0"/>
                  </a:cubicBezTo>
                </a:path>
              </a:pathLst>
            </a:custGeom>
            <a:solidFill>
              <a:srgbClr val="4F91F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451" name="Google Shape;451;g3509642e72e_0_116"/>
            <p:cNvSpPr/>
            <p:nvPr/>
          </p:nvSpPr>
          <p:spPr>
            <a:xfrm>
              <a:off x="3216165" y="3689131"/>
              <a:ext cx="1986455" cy="425668"/>
            </a:xfrm>
            <a:custGeom>
              <a:rect b="b" l="l" r="r" t="t"/>
              <a:pathLst>
                <a:path extrusionOk="0" h="425668" w="1986455">
                  <a:moveTo>
                    <a:pt x="94593" y="0"/>
                  </a:moveTo>
                  <a:lnTo>
                    <a:pt x="1891862" y="0"/>
                  </a:lnTo>
                  <a:cubicBezTo>
                    <a:pt x="1891862" y="0"/>
                    <a:pt x="1986455" y="0"/>
                    <a:pt x="1986455" y="94593"/>
                  </a:cubicBezTo>
                  <a:lnTo>
                    <a:pt x="1986455" y="331075"/>
                  </a:lnTo>
                  <a:cubicBezTo>
                    <a:pt x="1986455" y="331075"/>
                    <a:pt x="1986455" y="425668"/>
                    <a:pt x="1891862" y="425668"/>
                  </a:cubicBezTo>
                  <a:lnTo>
                    <a:pt x="94593" y="425668"/>
                  </a:lnTo>
                  <a:cubicBezTo>
                    <a:pt x="94593" y="425668"/>
                    <a:pt x="0" y="425668"/>
                    <a:pt x="0" y="331075"/>
                  </a:cubicBezTo>
                  <a:lnTo>
                    <a:pt x="0" y="94593"/>
                  </a:lnTo>
                  <a:cubicBezTo>
                    <a:pt x="0" y="94593"/>
                    <a:pt x="0" y="0"/>
                    <a:pt x="94593" y="0"/>
                  </a:cubicBezTo>
                </a:path>
              </a:pathLst>
            </a:custGeom>
            <a:noFill/>
            <a:ln cap="flat" cmpd="sng" w="11800">
              <a:solidFill>
                <a:srgbClr val="2C2C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pSp>
        <p:nvGrpSpPr>
          <p:cNvPr id="452" name="Google Shape;452;g3509642e72e_0_116"/>
          <p:cNvGrpSpPr/>
          <p:nvPr/>
        </p:nvGrpSpPr>
        <p:grpSpPr>
          <a:xfrm>
            <a:off x="2190654" y="3449345"/>
            <a:ext cx="1985489" cy="527232"/>
            <a:chOff x="1513489" y="2506717"/>
            <a:chExt cx="1702675" cy="425668"/>
          </a:xfrm>
        </p:grpSpPr>
        <p:sp>
          <p:nvSpPr>
            <p:cNvPr id="453" name="Google Shape;453;g3509642e72e_0_116"/>
            <p:cNvSpPr/>
            <p:nvPr/>
          </p:nvSpPr>
          <p:spPr>
            <a:xfrm>
              <a:off x="1513489" y="2506717"/>
              <a:ext cx="1702675" cy="425668"/>
            </a:xfrm>
            <a:custGeom>
              <a:rect b="b" l="l" r="r" t="t"/>
              <a:pathLst>
                <a:path extrusionOk="0" h="425668" w="1702675">
                  <a:moveTo>
                    <a:pt x="94593" y="0"/>
                  </a:moveTo>
                  <a:lnTo>
                    <a:pt x="1608082" y="0"/>
                  </a:lnTo>
                  <a:cubicBezTo>
                    <a:pt x="1608082" y="0"/>
                    <a:pt x="1702675" y="0"/>
                    <a:pt x="1702675" y="94593"/>
                  </a:cubicBezTo>
                  <a:lnTo>
                    <a:pt x="1702675" y="331075"/>
                  </a:lnTo>
                  <a:cubicBezTo>
                    <a:pt x="1702675" y="331075"/>
                    <a:pt x="1702675" y="425668"/>
                    <a:pt x="1608082" y="425668"/>
                  </a:cubicBezTo>
                  <a:lnTo>
                    <a:pt x="94593" y="425668"/>
                  </a:lnTo>
                  <a:cubicBezTo>
                    <a:pt x="94593" y="425668"/>
                    <a:pt x="0" y="425668"/>
                    <a:pt x="0" y="331075"/>
                  </a:cubicBezTo>
                  <a:lnTo>
                    <a:pt x="0" y="94593"/>
                  </a:lnTo>
                  <a:cubicBezTo>
                    <a:pt x="0" y="94593"/>
                    <a:pt x="0" y="0"/>
                    <a:pt x="94593" y="0"/>
                  </a:cubicBezTo>
                </a:path>
              </a:pathLst>
            </a:custGeom>
            <a:solidFill>
              <a:srgbClr val="A6DA3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454" name="Google Shape;454;g3509642e72e_0_116"/>
            <p:cNvSpPr/>
            <p:nvPr/>
          </p:nvSpPr>
          <p:spPr>
            <a:xfrm>
              <a:off x="1513489" y="2506717"/>
              <a:ext cx="1702675" cy="425668"/>
            </a:xfrm>
            <a:custGeom>
              <a:rect b="b" l="l" r="r" t="t"/>
              <a:pathLst>
                <a:path extrusionOk="0" h="425668" w="1702675">
                  <a:moveTo>
                    <a:pt x="94593" y="0"/>
                  </a:moveTo>
                  <a:lnTo>
                    <a:pt x="1608082" y="0"/>
                  </a:lnTo>
                  <a:cubicBezTo>
                    <a:pt x="1608082" y="0"/>
                    <a:pt x="1702675" y="0"/>
                    <a:pt x="1702675" y="94593"/>
                  </a:cubicBezTo>
                  <a:lnTo>
                    <a:pt x="1702675" y="331075"/>
                  </a:lnTo>
                  <a:cubicBezTo>
                    <a:pt x="1702675" y="331075"/>
                    <a:pt x="1702675" y="425668"/>
                    <a:pt x="1608082" y="425668"/>
                  </a:cubicBezTo>
                  <a:lnTo>
                    <a:pt x="94593" y="425668"/>
                  </a:lnTo>
                  <a:cubicBezTo>
                    <a:pt x="94593" y="425668"/>
                    <a:pt x="0" y="425668"/>
                    <a:pt x="0" y="331075"/>
                  </a:cubicBezTo>
                  <a:lnTo>
                    <a:pt x="0" y="94593"/>
                  </a:lnTo>
                  <a:cubicBezTo>
                    <a:pt x="0" y="94593"/>
                    <a:pt x="0" y="0"/>
                    <a:pt x="94593" y="0"/>
                  </a:cubicBezTo>
                </a:path>
              </a:pathLst>
            </a:custGeom>
            <a:noFill/>
            <a:ln cap="flat" cmpd="sng" w="11800">
              <a:solidFill>
                <a:srgbClr val="2C2C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sp>
        <p:nvSpPr>
          <p:cNvPr id="455" name="Google Shape;455;g3509642e72e_0_116"/>
          <p:cNvSpPr txBox="1"/>
          <p:nvPr/>
        </p:nvSpPr>
        <p:spPr>
          <a:xfrm>
            <a:off x="2334899" y="4459847"/>
            <a:ext cx="1406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u="none" cap="none" strike="noStrike">
                <a:solidFill>
                  <a:srgbClr val="F4F4F4"/>
                </a:solidFill>
                <a:latin typeface="Play"/>
                <a:ea typeface="Play"/>
                <a:cs typeface="Play"/>
                <a:sym typeface="Play"/>
              </a:rPr>
              <a:t>Code Revisions</a:t>
            </a:r>
            <a:endParaRPr b="1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56" name="Google Shape;456;g3509642e72e_0_116"/>
          <p:cNvSpPr txBox="1"/>
          <p:nvPr/>
        </p:nvSpPr>
        <p:spPr>
          <a:xfrm>
            <a:off x="7081013" y="4284103"/>
            <a:ext cx="1461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u="none" cap="none" strike="noStrike">
                <a:solidFill>
                  <a:srgbClr val="F4F4F4"/>
                </a:solidFill>
                <a:latin typeface="Play"/>
                <a:ea typeface="Play"/>
                <a:cs typeface="Play"/>
                <a:sym typeface="Play"/>
              </a:rPr>
              <a:t>Feedback Loop</a:t>
            </a:r>
            <a:endParaRPr b="1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57" name="Google Shape;457;g3509642e72e_0_116"/>
          <p:cNvSpPr txBox="1"/>
          <p:nvPr/>
        </p:nvSpPr>
        <p:spPr>
          <a:xfrm>
            <a:off x="1461450" y="2292346"/>
            <a:ext cx="2371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u="none" cap="none" strike="noStrike">
                <a:solidFill>
                  <a:srgbClr val="F4F4F4"/>
                </a:solidFill>
                <a:latin typeface="Play"/>
                <a:ea typeface="Play"/>
                <a:cs typeface="Play"/>
                <a:sym typeface="Play"/>
              </a:rPr>
              <a:t>Architecture Compatibility</a:t>
            </a:r>
            <a:endParaRPr b="1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58" name="Google Shape;458;g3509642e72e_0_116"/>
          <p:cNvSpPr txBox="1"/>
          <p:nvPr/>
        </p:nvSpPr>
        <p:spPr>
          <a:xfrm>
            <a:off x="7083036" y="2468090"/>
            <a:ext cx="1268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u="none" cap="none" strike="noStrike">
                <a:solidFill>
                  <a:srgbClr val="F4F4F4"/>
                </a:solidFill>
                <a:latin typeface="Play"/>
                <a:ea typeface="Play"/>
                <a:cs typeface="Play"/>
                <a:sym typeface="Play"/>
              </a:rPr>
              <a:t>Puzzle Pieces</a:t>
            </a:r>
            <a:endParaRPr b="1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59" name="Google Shape;459;g3509642e72e_0_116"/>
          <p:cNvSpPr txBox="1"/>
          <p:nvPr/>
        </p:nvSpPr>
        <p:spPr>
          <a:xfrm>
            <a:off x="1689394" y="2643833"/>
            <a:ext cx="2067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u="none" cap="none" strike="noStrike">
                <a:solidFill>
                  <a:srgbClr val="F4F4F4"/>
                </a:solidFill>
                <a:latin typeface="Play"/>
                <a:ea typeface="Play"/>
                <a:cs typeface="Play"/>
                <a:sym typeface="Play"/>
              </a:rPr>
              <a:t>Infrastructure Handling</a:t>
            </a:r>
            <a:endParaRPr b="1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60" name="Google Shape;460;g3509642e72e_0_116"/>
          <p:cNvSpPr txBox="1"/>
          <p:nvPr/>
        </p:nvSpPr>
        <p:spPr>
          <a:xfrm>
            <a:off x="7107117" y="3932617"/>
            <a:ext cx="1213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u="none" cap="none" strike="noStrike">
                <a:solidFill>
                  <a:srgbClr val="F4F4F4"/>
                </a:solidFill>
                <a:latin typeface="Play"/>
                <a:ea typeface="Play"/>
                <a:cs typeface="Play"/>
                <a:sym typeface="Play"/>
              </a:rPr>
              <a:t>Chat Bubbles</a:t>
            </a:r>
            <a:endParaRPr b="1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61" name="Google Shape;461;g3509642e72e_0_116"/>
          <p:cNvSpPr txBox="1"/>
          <p:nvPr/>
        </p:nvSpPr>
        <p:spPr>
          <a:xfrm>
            <a:off x="4764805" y="5924374"/>
            <a:ext cx="1654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u="none" cap="none" strike="noStrike">
                <a:solidFill>
                  <a:srgbClr val="F4F4F4"/>
                </a:solidFill>
                <a:latin typeface="Play"/>
                <a:ea typeface="Play"/>
                <a:cs typeface="Play"/>
                <a:sym typeface="Play"/>
              </a:rPr>
              <a:t>Human Reviewing</a:t>
            </a:r>
            <a:endParaRPr b="1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62" name="Google Shape;462;g3509642e72e_0_116"/>
          <p:cNvSpPr txBox="1"/>
          <p:nvPr/>
        </p:nvSpPr>
        <p:spPr>
          <a:xfrm>
            <a:off x="7083955" y="2819576"/>
            <a:ext cx="1778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u="none" cap="none" strike="noStrike">
                <a:solidFill>
                  <a:srgbClr val="F4F4F4"/>
                </a:solidFill>
                <a:latin typeface="Play"/>
                <a:ea typeface="Play"/>
                <a:cs typeface="Play"/>
                <a:sym typeface="Play"/>
              </a:rPr>
              <a:t>Developer Planning</a:t>
            </a:r>
            <a:endParaRPr b="1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63" name="Google Shape;463;g3509642e72e_0_116"/>
          <p:cNvSpPr txBox="1"/>
          <p:nvPr/>
        </p:nvSpPr>
        <p:spPr>
          <a:xfrm>
            <a:off x="1794451" y="2995319"/>
            <a:ext cx="1985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u="none" cap="none" strike="noStrike">
                <a:solidFill>
                  <a:srgbClr val="F4F4F4"/>
                </a:solidFill>
                <a:latin typeface="Play"/>
                <a:ea typeface="Play"/>
                <a:cs typeface="Play"/>
                <a:sym typeface="Play"/>
              </a:rPr>
              <a:t>Container Commands</a:t>
            </a:r>
            <a:endParaRPr b="1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64" name="Google Shape;464;g3509642e72e_0_116"/>
          <p:cNvSpPr txBox="1"/>
          <p:nvPr/>
        </p:nvSpPr>
        <p:spPr>
          <a:xfrm>
            <a:off x="4779155" y="5572875"/>
            <a:ext cx="223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4F4F4"/>
                </a:solidFill>
                <a:latin typeface="Play"/>
                <a:ea typeface="Play"/>
                <a:cs typeface="Play"/>
                <a:sym typeface="Play"/>
              </a:rPr>
              <a:t>Let Q do the Coding</a:t>
            </a:r>
            <a:endParaRPr b="1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65" name="Google Shape;465;g3509642e72e_0_116"/>
          <p:cNvSpPr txBox="1"/>
          <p:nvPr/>
        </p:nvSpPr>
        <p:spPr>
          <a:xfrm>
            <a:off x="2807057" y="4108359"/>
            <a:ext cx="827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u="none" cap="none" strike="noStrike">
                <a:solidFill>
                  <a:srgbClr val="F4F4F4"/>
                </a:solidFill>
                <a:latin typeface="Play"/>
                <a:ea typeface="Play"/>
                <a:cs typeface="Play"/>
                <a:sym typeface="Play"/>
              </a:rPr>
              <a:t>Checklist</a:t>
            </a:r>
            <a:endParaRPr b="1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66" name="Google Shape;466;g3509642e72e_0_116"/>
          <p:cNvSpPr/>
          <p:nvPr/>
        </p:nvSpPr>
        <p:spPr>
          <a:xfrm>
            <a:off x="4419637" y="5441080"/>
            <a:ext cx="253085" cy="234118"/>
          </a:xfrm>
          <a:custGeom>
            <a:rect b="b" l="l" r="r" t="t"/>
            <a:pathLst>
              <a:path extrusionOk="0" h="189186" w="216775">
                <a:moveTo>
                  <a:pt x="216775" y="189186"/>
                </a:moveTo>
                <a:lnTo>
                  <a:pt x="107993" y="189186"/>
                </a:lnTo>
                <a:lnTo>
                  <a:pt x="0" y="189186"/>
                </a:lnTo>
                <a:lnTo>
                  <a:pt x="0" y="94593"/>
                </a:lnTo>
                <a:lnTo>
                  <a:pt x="0" y="0"/>
                </a:lnTo>
              </a:path>
            </a:pathLst>
          </a:custGeom>
          <a:noFill/>
          <a:ln cap="flat" cmpd="sng" w="11800">
            <a:solidFill>
              <a:srgbClr val="F4F4F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67" name="Google Shape;467;g3509642e72e_0_116"/>
          <p:cNvSpPr/>
          <p:nvPr/>
        </p:nvSpPr>
        <p:spPr>
          <a:xfrm>
            <a:off x="6161148" y="2072667"/>
            <a:ext cx="441749" cy="760883"/>
          </a:xfrm>
          <a:custGeom>
            <a:rect b="b" l="l" r="r" t="t"/>
            <a:pathLst>
              <a:path extrusionOk="0" h="614855" w="378372">
                <a:moveTo>
                  <a:pt x="378372" y="0"/>
                </a:moveTo>
                <a:lnTo>
                  <a:pt x="354724" y="0"/>
                </a:lnTo>
                <a:lnTo>
                  <a:pt x="353935" y="0"/>
                </a:lnTo>
                <a:cubicBezTo>
                  <a:pt x="262947" y="0"/>
                  <a:pt x="189186" y="73760"/>
                  <a:pt x="189186" y="164749"/>
                </a:cubicBezTo>
                <a:lnTo>
                  <a:pt x="189186" y="449317"/>
                </a:lnTo>
                <a:lnTo>
                  <a:pt x="189186" y="450105"/>
                </a:lnTo>
                <a:cubicBezTo>
                  <a:pt x="189186" y="541094"/>
                  <a:pt x="115425" y="614855"/>
                  <a:pt x="24436" y="614855"/>
                </a:cubicBezTo>
                <a:lnTo>
                  <a:pt x="23648" y="614855"/>
                </a:lnTo>
                <a:lnTo>
                  <a:pt x="0" y="614855"/>
                </a:lnTo>
              </a:path>
            </a:pathLst>
          </a:custGeom>
          <a:noFill/>
          <a:ln cap="flat" cmpd="sng" w="11800">
            <a:solidFill>
              <a:srgbClr val="F4F4F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68" name="Google Shape;468;g3509642e72e_0_116"/>
          <p:cNvSpPr/>
          <p:nvPr/>
        </p:nvSpPr>
        <p:spPr>
          <a:xfrm>
            <a:off x="3679496" y="2248411"/>
            <a:ext cx="165655" cy="146323"/>
          </a:xfrm>
          <a:custGeom>
            <a:rect b="b" l="l" r="r" t="t"/>
            <a:pathLst>
              <a:path extrusionOk="0" h="118241" w="141889">
                <a:moveTo>
                  <a:pt x="141889" y="0"/>
                </a:moveTo>
                <a:lnTo>
                  <a:pt x="141889" y="59120"/>
                </a:lnTo>
                <a:lnTo>
                  <a:pt x="141889" y="118241"/>
                </a:lnTo>
                <a:lnTo>
                  <a:pt x="70944" y="118241"/>
                </a:lnTo>
                <a:lnTo>
                  <a:pt x="0" y="118241"/>
                </a:lnTo>
              </a:path>
            </a:pathLst>
          </a:custGeom>
          <a:noFill/>
          <a:ln cap="flat" cmpd="sng" w="11800">
            <a:solidFill>
              <a:srgbClr val="F4F4F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69" name="Google Shape;469;g3509642e72e_0_116"/>
          <p:cNvSpPr/>
          <p:nvPr/>
        </p:nvSpPr>
        <p:spPr>
          <a:xfrm>
            <a:off x="3679496" y="2248411"/>
            <a:ext cx="165655" cy="497500"/>
          </a:xfrm>
          <a:custGeom>
            <a:rect b="b" l="l" r="r" t="t"/>
            <a:pathLst>
              <a:path extrusionOk="0" h="402020" w="141889">
                <a:moveTo>
                  <a:pt x="141889" y="0"/>
                </a:moveTo>
                <a:lnTo>
                  <a:pt x="141889" y="201010"/>
                </a:lnTo>
                <a:lnTo>
                  <a:pt x="141889" y="402020"/>
                </a:lnTo>
                <a:lnTo>
                  <a:pt x="70944" y="402020"/>
                </a:lnTo>
                <a:lnTo>
                  <a:pt x="0" y="402020"/>
                </a:lnTo>
              </a:path>
            </a:pathLst>
          </a:custGeom>
          <a:noFill/>
          <a:ln cap="flat" cmpd="sng" w="11800">
            <a:solidFill>
              <a:srgbClr val="F4F4F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70" name="Google Shape;470;g3509642e72e_0_116"/>
          <p:cNvSpPr/>
          <p:nvPr/>
        </p:nvSpPr>
        <p:spPr>
          <a:xfrm>
            <a:off x="3679496" y="2248411"/>
            <a:ext cx="165655" cy="848676"/>
          </a:xfrm>
          <a:custGeom>
            <a:rect b="b" l="l" r="r" t="t"/>
            <a:pathLst>
              <a:path extrusionOk="0" h="685799" w="141889">
                <a:moveTo>
                  <a:pt x="141889" y="0"/>
                </a:moveTo>
                <a:lnTo>
                  <a:pt x="141889" y="85922"/>
                </a:lnTo>
                <a:lnTo>
                  <a:pt x="141889" y="591206"/>
                </a:lnTo>
                <a:cubicBezTo>
                  <a:pt x="141889" y="643449"/>
                  <a:pt x="99538" y="685799"/>
                  <a:pt x="47296" y="685799"/>
                </a:cubicBezTo>
                <a:lnTo>
                  <a:pt x="46508" y="685799"/>
                </a:lnTo>
                <a:lnTo>
                  <a:pt x="0" y="685799"/>
                </a:lnTo>
              </a:path>
            </a:pathLst>
          </a:custGeom>
          <a:noFill/>
          <a:ln cap="flat" cmpd="sng" w="11800">
            <a:solidFill>
              <a:srgbClr val="F4F4F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71" name="Google Shape;471;g3509642e72e_0_116"/>
          <p:cNvSpPr/>
          <p:nvPr/>
        </p:nvSpPr>
        <p:spPr>
          <a:xfrm>
            <a:off x="5333931" y="4123006"/>
            <a:ext cx="9202" cy="790147"/>
          </a:xfrm>
          <a:custGeom>
            <a:rect b="b" l="l" r="r" t="t"/>
            <a:pathLst>
              <a:path extrusionOk="0" h="638503" w="7882">
                <a:moveTo>
                  <a:pt x="0" y="0"/>
                </a:moveTo>
                <a:lnTo>
                  <a:pt x="0" y="319251"/>
                </a:lnTo>
                <a:lnTo>
                  <a:pt x="0" y="638503"/>
                </a:lnTo>
              </a:path>
            </a:pathLst>
          </a:custGeom>
          <a:noFill/>
          <a:ln cap="flat" cmpd="sng" w="11800">
            <a:solidFill>
              <a:srgbClr val="F4F4F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72" name="Google Shape;472;g3509642e72e_0_116"/>
          <p:cNvSpPr/>
          <p:nvPr/>
        </p:nvSpPr>
        <p:spPr>
          <a:xfrm>
            <a:off x="6822923" y="3888680"/>
            <a:ext cx="165655" cy="497500"/>
          </a:xfrm>
          <a:custGeom>
            <a:rect b="b" l="l" r="r" t="t"/>
            <a:pathLst>
              <a:path extrusionOk="0" h="402020" w="141889">
                <a:moveTo>
                  <a:pt x="141889" y="402020"/>
                </a:moveTo>
                <a:lnTo>
                  <a:pt x="95381" y="402020"/>
                </a:lnTo>
                <a:lnTo>
                  <a:pt x="94593" y="402020"/>
                </a:lnTo>
                <a:cubicBezTo>
                  <a:pt x="42350" y="402020"/>
                  <a:pt x="0" y="359669"/>
                  <a:pt x="0" y="307427"/>
                </a:cubicBezTo>
                <a:lnTo>
                  <a:pt x="0" y="50449"/>
                </a:lnTo>
                <a:lnTo>
                  <a:pt x="0" y="0"/>
                </a:lnTo>
              </a:path>
            </a:pathLst>
          </a:custGeom>
          <a:noFill/>
          <a:ln cap="flat" cmpd="sng" w="11800">
            <a:solidFill>
              <a:srgbClr val="F4F4F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73" name="Google Shape;473;g3509642e72e_0_116"/>
          <p:cNvSpPr/>
          <p:nvPr/>
        </p:nvSpPr>
        <p:spPr>
          <a:xfrm>
            <a:off x="6822923" y="3888680"/>
            <a:ext cx="165655" cy="146323"/>
          </a:xfrm>
          <a:custGeom>
            <a:rect b="b" l="l" r="r" t="t"/>
            <a:pathLst>
              <a:path extrusionOk="0" h="118241" w="141889">
                <a:moveTo>
                  <a:pt x="141889" y="118241"/>
                </a:moveTo>
                <a:lnTo>
                  <a:pt x="70944" y="118241"/>
                </a:lnTo>
                <a:lnTo>
                  <a:pt x="0" y="118241"/>
                </a:lnTo>
                <a:lnTo>
                  <a:pt x="0" y="59120"/>
                </a:lnTo>
                <a:lnTo>
                  <a:pt x="0" y="0"/>
                </a:lnTo>
              </a:path>
            </a:pathLst>
          </a:custGeom>
          <a:noFill/>
          <a:ln cap="flat" cmpd="sng" w="11800">
            <a:solidFill>
              <a:srgbClr val="F4F4F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74" name="Google Shape;474;g3509642e72e_0_116"/>
          <p:cNvSpPr/>
          <p:nvPr/>
        </p:nvSpPr>
        <p:spPr>
          <a:xfrm>
            <a:off x="3679496" y="3976552"/>
            <a:ext cx="248484" cy="585294"/>
          </a:xfrm>
          <a:custGeom>
            <a:rect b="b" l="l" r="r" t="t"/>
            <a:pathLst>
              <a:path extrusionOk="0" h="472965" w="212834">
                <a:moveTo>
                  <a:pt x="212834" y="0"/>
                </a:moveTo>
                <a:lnTo>
                  <a:pt x="212834" y="59120"/>
                </a:lnTo>
                <a:lnTo>
                  <a:pt x="212834" y="378372"/>
                </a:lnTo>
                <a:cubicBezTo>
                  <a:pt x="212834" y="430614"/>
                  <a:pt x="170483" y="472965"/>
                  <a:pt x="118241" y="472965"/>
                </a:cubicBezTo>
                <a:lnTo>
                  <a:pt x="117453" y="472965"/>
                </a:lnTo>
                <a:lnTo>
                  <a:pt x="0" y="472965"/>
                </a:lnTo>
              </a:path>
            </a:pathLst>
          </a:custGeom>
          <a:noFill/>
          <a:ln cap="flat" cmpd="sng" w="11800">
            <a:solidFill>
              <a:srgbClr val="F4F4F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75" name="Google Shape;475;g3509642e72e_0_116"/>
          <p:cNvSpPr/>
          <p:nvPr/>
        </p:nvSpPr>
        <p:spPr>
          <a:xfrm>
            <a:off x="6822923" y="2424154"/>
            <a:ext cx="165655" cy="146323"/>
          </a:xfrm>
          <a:custGeom>
            <a:rect b="b" l="l" r="r" t="t"/>
            <a:pathLst>
              <a:path extrusionOk="0" h="118241" w="141889">
                <a:moveTo>
                  <a:pt x="141889" y="118241"/>
                </a:moveTo>
                <a:lnTo>
                  <a:pt x="70944" y="118241"/>
                </a:lnTo>
                <a:lnTo>
                  <a:pt x="0" y="118241"/>
                </a:lnTo>
                <a:lnTo>
                  <a:pt x="0" y="59120"/>
                </a:lnTo>
                <a:lnTo>
                  <a:pt x="0" y="0"/>
                </a:lnTo>
              </a:path>
            </a:pathLst>
          </a:custGeom>
          <a:noFill/>
          <a:ln cap="flat" cmpd="sng" w="11800">
            <a:solidFill>
              <a:srgbClr val="F4F4F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76" name="Google Shape;476;g3509642e72e_0_116"/>
          <p:cNvSpPr/>
          <p:nvPr/>
        </p:nvSpPr>
        <p:spPr>
          <a:xfrm>
            <a:off x="6822923" y="2424154"/>
            <a:ext cx="165655" cy="497500"/>
          </a:xfrm>
          <a:custGeom>
            <a:rect b="b" l="l" r="r" t="t"/>
            <a:pathLst>
              <a:path extrusionOk="0" h="402020" w="141889">
                <a:moveTo>
                  <a:pt x="141889" y="402020"/>
                </a:moveTo>
                <a:lnTo>
                  <a:pt x="95381" y="402020"/>
                </a:lnTo>
                <a:lnTo>
                  <a:pt x="94593" y="402020"/>
                </a:lnTo>
                <a:cubicBezTo>
                  <a:pt x="42350" y="402020"/>
                  <a:pt x="0" y="359669"/>
                  <a:pt x="0" y="307427"/>
                </a:cubicBezTo>
                <a:lnTo>
                  <a:pt x="0" y="50449"/>
                </a:lnTo>
                <a:lnTo>
                  <a:pt x="0" y="0"/>
                </a:lnTo>
              </a:path>
            </a:pathLst>
          </a:custGeom>
          <a:noFill/>
          <a:ln cap="flat" cmpd="sng" w="11800">
            <a:solidFill>
              <a:srgbClr val="F4F4F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77" name="Google Shape;477;g3509642e72e_0_116"/>
          <p:cNvSpPr/>
          <p:nvPr/>
        </p:nvSpPr>
        <p:spPr>
          <a:xfrm>
            <a:off x="3679496" y="3976552"/>
            <a:ext cx="248484" cy="234118"/>
          </a:xfrm>
          <a:custGeom>
            <a:rect b="b" l="l" r="r" t="t"/>
            <a:pathLst>
              <a:path extrusionOk="0" h="189186" w="212834">
                <a:moveTo>
                  <a:pt x="212834" y="0"/>
                </a:moveTo>
                <a:lnTo>
                  <a:pt x="212834" y="94593"/>
                </a:lnTo>
                <a:lnTo>
                  <a:pt x="212834" y="189186"/>
                </a:lnTo>
                <a:lnTo>
                  <a:pt x="106417" y="189186"/>
                </a:lnTo>
                <a:lnTo>
                  <a:pt x="0" y="189186"/>
                </a:lnTo>
              </a:path>
            </a:pathLst>
          </a:custGeom>
          <a:noFill/>
          <a:ln cap="flat" cmpd="sng" w="11800">
            <a:solidFill>
              <a:srgbClr val="F4F4F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78" name="Google Shape;478;g3509642e72e_0_116"/>
          <p:cNvSpPr/>
          <p:nvPr/>
        </p:nvSpPr>
        <p:spPr>
          <a:xfrm>
            <a:off x="4065531" y="1896925"/>
            <a:ext cx="441749" cy="936471"/>
          </a:xfrm>
          <a:custGeom>
            <a:rect b="b" l="l" r="r" t="t"/>
            <a:pathLst>
              <a:path extrusionOk="0" h="756744" w="378372">
                <a:moveTo>
                  <a:pt x="0" y="0"/>
                </a:moveTo>
                <a:lnTo>
                  <a:pt x="23648" y="0"/>
                </a:lnTo>
                <a:lnTo>
                  <a:pt x="24436" y="0"/>
                </a:lnTo>
                <a:cubicBezTo>
                  <a:pt x="115425" y="0"/>
                  <a:pt x="189186" y="73760"/>
                  <a:pt x="189186" y="164749"/>
                </a:cubicBezTo>
                <a:lnTo>
                  <a:pt x="189186" y="591206"/>
                </a:lnTo>
                <a:lnTo>
                  <a:pt x="189186" y="591995"/>
                </a:lnTo>
                <a:cubicBezTo>
                  <a:pt x="189186" y="682983"/>
                  <a:pt x="262947" y="756744"/>
                  <a:pt x="353935" y="756744"/>
                </a:cubicBezTo>
                <a:lnTo>
                  <a:pt x="354724" y="756744"/>
                </a:lnTo>
                <a:lnTo>
                  <a:pt x="378372" y="756744"/>
                </a:lnTo>
              </a:path>
            </a:pathLst>
          </a:custGeom>
          <a:noFill/>
          <a:ln cap="flat" cmpd="sng" w="11800">
            <a:solidFill>
              <a:srgbClr val="F4F4F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79" name="Google Shape;479;g3509642e72e_0_116"/>
          <p:cNvSpPr/>
          <p:nvPr/>
        </p:nvSpPr>
        <p:spPr>
          <a:xfrm>
            <a:off x="6161148" y="3478613"/>
            <a:ext cx="441749" cy="58529"/>
          </a:xfrm>
          <a:custGeom>
            <a:rect b="b" l="l" r="r" t="t"/>
            <a:pathLst>
              <a:path extrusionOk="0" h="47296" w="378372">
                <a:moveTo>
                  <a:pt x="378372" y="47296"/>
                </a:moveTo>
                <a:lnTo>
                  <a:pt x="354724" y="47296"/>
                </a:lnTo>
                <a:lnTo>
                  <a:pt x="353935" y="47296"/>
                </a:lnTo>
                <a:cubicBezTo>
                  <a:pt x="328621" y="47167"/>
                  <a:pt x="300589" y="45051"/>
                  <a:pt x="270378" y="40990"/>
                </a:cubicBezTo>
                <a:cubicBezTo>
                  <a:pt x="253286" y="38985"/>
                  <a:pt x="224673" y="32874"/>
                  <a:pt x="189186" y="23648"/>
                </a:cubicBezTo>
                <a:cubicBezTo>
                  <a:pt x="153698" y="14422"/>
                  <a:pt x="125085" y="8310"/>
                  <a:pt x="107993" y="6306"/>
                </a:cubicBezTo>
                <a:cubicBezTo>
                  <a:pt x="77783" y="2244"/>
                  <a:pt x="49750" y="129"/>
                  <a:pt x="24436" y="0"/>
                </a:cubicBezTo>
                <a:lnTo>
                  <a:pt x="23648" y="0"/>
                </a:lnTo>
                <a:lnTo>
                  <a:pt x="0" y="0"/>
                </a:lnTo>
              </a:path>
            </a:pathLst>
          </a:custGeom>
          <a:noFill/>
          <a:ln cap="flat" cmpd="sng" w="11800">
            <a:solidFill>
              <a:srgbClr val="F4F4F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80" name="Google Shape;480;g3509642e72e_0_116"/>
          <p:cNvSpPr/>
          <p:nvPr/>
        </p:nvSpPr>
        <p:spPr>
          <a:xfrm>
            <a:off x="4175826" y="3478364"/>
            <a:ext cx="331312" cy="234380"/>
          </a:xfrm>
          <a:custGeom>
            <a:rect b="b" l="l" r="r" t="t"/>
            <a:pathLst>
              <a:path extrusionOk="0" h="189398" w="283779">
                <a:moveTo>
                  <a:pt x="0" y="189388"/>
                </a:moveTo>
                <a:lnTo>
                  <a:pt x="18130" y="189388"/>
                </a:lnTo>
                <a:lnTo>
                  <a:pt x="18918" y="189388"/>
                </a:lnTo>
                <a:cubicBezTo>
                  <a:pt x="43999" y="189398"/>
                  <a:pt x="70996" y="180307"/>
                  <a:pt x="96169" y="163374"/>
                </a:cubicBezTo>
                <a:cubicBezTo>
                  <a:pt x="111375" y="153036"/>
                  <a:pt x="127962" y="128155"/>
                  <a:pt x="141889" y="94794"/>
                </a:cubicBezTo>
                <a:cubicBezTo>
                  <a:pt x="155816" y="61434"/>
                  <a:pt x="172403" y="36553"/>
                  <a:pt x="187609" y="26214"/>
                </a:cubicBezTo>
                <a:cubicBezTo>
                  <a:pt x="213053" y="9099"/>
                  <a:pt x="240353" y="0"/>
                  <a:pt x="265648" y="201"/>
                </a:cubicBezTo>
                <a:lnTo>
                  <a:pt x="266437" y="201"/>
                </a:lnTo>
                <a:lnTo>
                  <a:pt x="283779" y="201"/>
                </a:lnTo>
              </a:path>
            </a:pathLst>
          </a:custGeom>
          <a:noFill/>
          <a:ln cap="flat" cmpd="sng" w="11800">
            <a:solidFill>
              <a:srgbClr val="F4F4F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81" name="Google Shape;481;g3509642e72e_0_116"/>
          <p:cNvSpPr/>
          <p:nvPr/>
        </p:nvSpPr>
        <p:spPr>
          <a:xfrm>
            <a:off x="4419637" y="5441080"/>
            <a:ext cx="253085" cy="585294"/>
          </a:xfrm>
          <a:custGeom>
            <a:rect b="b" l="l" r="r" t="t"/>
            <a:pathLst>
              <a:path extrusionOk="0" h="472965" w="216775">
                <a:moveTo>
                  <a:pt x="216775" y="472965"/>
                </a:moveTo>
                <a:lnTo>
                  <a:pt x="95381" y="472965"/>
                </a:lnTo>
                <a:lnTo>
                  <a:pt x="94593" y="472965"/>
                </a:lnTo>
                <a:cubicBezTo>
                  <a:pt x="42350" y="472965"/>
                  <a:pt x="0" y="430614"/>
                  <a:pt x="0" y="378372"/>
                </a:cubicBezTo>
                <a:lnTo>
                  <a:pt x="0" y="59120"/>
                </a:lnTo>
                <a:lnTo>
                  <a:pt x="0" y="0"/>
                </a:lnTo>
              </a:path>
            </a:pathLst>
          </a:custGeom>
          <a:noFill/>
          <a:ln cap="flat" cmpd="sng" w="11800">
            <a:solidFill>
              <a:srgbClr val="F4F4F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82" name="Google Shape;482;g3509642e72e_0_116"/>
          <p:cNvSpPr txBox="1"/>
          <p:nvPr/>
        </p:nvSpPr>
        <p:spPr>
          <a:xfrm>
            <a:off x="7297469" y="3317515"/>
            <a:ext cx="170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u="none" cap="none" strike="noStrike">
                <a:solidFill>
                  <a:srgbClr val="2C2C2C"/>
                </a:solidFill>
                <a:latin typeface="Play"/>
                <a:ea typeface="Play"/>
                <a:cs typeface="Play"/>
                <a:sym typeface="Play"/>
              </a:rPr>
              <a:t>2) Iterate and Build</a:t>
            </a:r>
            <a:br>
              <a:rPr b="1" i="0" lang="en-US" u="none" cap="none" strike="noStrike">
                <a:solidFill>
                  <a:srgbClr val="2C2C2C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1" i="0" lang="en-US" u="none" cap="none" strike="noStrike">
                <a:solidFill>
                  <a:srgbClr val="2C2C2C"/>
                </a:solidFill>
                <a:latin typeface="Play"/>
                <a:ea typeface="Play"/>
                <a:cs typeface="Play"/>
                <a:sym typeface="Play"/>
              </a:rPr>
              <a:t>Context</a:t>
            </a:r>
            <a:endParaRPr b="1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83" name="Google Shape;483;g3509642e72e_0_116"/>
          <p:cNvSpPr txBox="1"/>
          <p:nvPr/>
        </p:nvSpPr>
        <p:spPr>
          <a:xfrm>
            <a:off x="2334899" y="3610421"/>
            <a:ext cx="1530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u="none" cap="none" strike="noStrike">
                <a:solidFill>
                  <a:srgbClr val="2C2C2C"/>
                </a:solidFill>
                <a:latin typeface="Play"/>
                <a:ea typeface="Play"/>
                <a:cs typeface="Play"/>
                <a:sym typeface="Play"/>
              </a:rPr>
              <a:t>4) Always Iterate</a:t>
            </a:r>
            <a:endParaRPr b="1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84" name="Google Shape;484;g3509642e72e_0_116"/>
          <p:cNvSpPr txBox="1"/>
          <p:nvPr/>
        </p:nvSpPr>
        <p:spPr>
          <a:xfrm>
            <a:off x="4495250" y="2966025"/>
            <a:ext cx="177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u="none" cap="none" strike="noStrike">
                <a:solidFill>
                  <a:srgbClr val="2C2C2C"/>
                </a:solidFill>
                <a:latin typeface="Play"/>
                <a:ea typeface="Play"/>
                <a:cs typeface="Play"/>
                <a:sym typeface="Play"/>
              </a:rPr>
              <a:t>Greenfield</a:t>
            </a:r>
            <a:br>
              <a:rPr b="1" i="0" lang="en-US" u="none" cap="none" strike="noStrike">
                <a:solidFill>
                  <a:srgbClr val="2C2C2C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1" i="0" lang="en-US" u="none" cap="none" strike="noStrike">
                <a:solidFill>
                  <a:srgbClr val="2C2C2C"/>
                </a:solidFill>
                <a:latin typeface="Play"/>
                <a:ea typeface="Play"/>
                <a:cs typeface="Play"/>
                <a:sym typeface="Play"/>
              </a:rPr>
              <a:t>Development</a:t>
            </a:r>
            <a:br>
              <a:rPr b="1" i="0" lang="en-US" u="none" cap="none" strike="noStrike">
                <a:solidFill>
                  <a:srgbClr val="2C2C2C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1" i="0" lang="en-US" u="none" cap="none" strike="noStrike">
                <a:solidFill>
                  <a:srgbClr val="2C2C2C"/>
                </a:solidFill>
                <a:latin typeface="Play"/>
                <a:ea typeface="Play"/>
                <a:cs typeface="Play"/>
                <a:sym typeface="Play"/>
              </a:rPr>
              <a:t>with Amazon</a:t>
            </a:r>
            <a:r>
              <a:rPr b="1" lang="en-US">
                <a:solidFill>
                  <a:srgbClr val="2C2C2C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b="1" i="0" lang="en-US" u="none" cap="none" strike="noStrike">
                <a:solidFill>
                  <a:srgbClr val="2C2C2C"/>
                </a:solidFill>
                <a:latin typeface="Play"/>
                <a:ea typeface="Play"/>
                <a:cs typeface="Play"/>
                <a:sym typeface="Play"/>
              </a:rPr>
              <a:t>Q</a:t>
            </a:r>
            <a:endParaRPr b="1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85" name="Google Shape;485;g3509642e72e_0_116"/>
          <p:cNvSpPr txBox="1"/>
          <p:nvPr/>
        </p:nvSpPr>
        <p:spPr>
          <a:xfrm>
            <a:off x="7365577" y="1852988"/>
            <a:ext cx="223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u="none" cap="none" strike="noStrike">
                <a:solidFill>
                  <a:srgbClr val="2C2C2C"/>
                </a:solidFill>
                <a:latin typeface="Play"/>
                <a:ea typeface="Play"/>
                <a:cs typeface="Play"/>
                <a:sym typeface="Play"/>
              </a:rPr>
              <a:t>1) Break Down Complex</a:t>
            </a:r>
            <a:br>
              <a:rPr b="1" i="0" lang="en-US" u="none" cap="none" strike="noStrike">
                <a:solidFill>
                  <a:srgbClr val="2C2C2C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1" i="0" lang="en-US" u="none" cap="none" strike="noStrike">
                <a:solidFill>
                  <a:srgbClr val="2C2C2C"/>
                </a:solidFill>
                <a:latin typeface="Play"/>
                <a:ea typeface="Play"/>
                <a:cs typeface="Play"/>
                <a:sym typeface="Play"/>
              </a:rPr>
              <a:t>Problems</a:t>
            </a:r>
            <a:endParaRPr b="1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86" name="Google Shape;486;g3509642e72e_0_116"/>
          <p:cNvSpPr txBox="1"/>
          <p:nvPr/>
        </p:nvSpPr>
        <p:spPr>
          <a:xfrm>
            <a:off x="4685668" y="5074948"/>
            <a:ext cx="1861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u="none" cap="none" strike="noStrike">
                <a:solidFill>
                  <a:srgbClr val="2C2C2C"/>
                </a:solidFill>
                <a:latin typeface="Play"/>
                <a:ea typeface="Play"/>
                <a:cs typeface="Play"/>
                <a:sym typeface="Play"/>
              </a:rPr>
              <a:t>3) No-Touch Coding</a:t>
            </a:r>
            <a:endParaRPr b="1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87" name="Google Shape;487;g3509642e72e_0_116"/>
          <p:cNvSpPr txBox="1"/>
          <p:nvPr/>
        </p:nvSpPr>
        <p:spPr>
          <a:xfrm>
            <a:off x="1001333" y="1677246"/>
            <a:ext cx="263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u="none" cap="none" strike="noStrike">
                <a:solidFill>
                  <a:srgbClr val="2C2C2C"/>
                </a:solidFill>
                <a:latin typeface="Play"/>
                <a:ea typeface="Play"/>
                <a:cs typeface="Play"/>
                <a:sym typeface="Play"/>
              </a:rPr>
              <a:t>5) Demo Application: Budget</a:t>
            </a:r>
            <a:br>
              <a:rPr b="1" i="0" lang="en-US" u="none" cap="none" strike="noStrike">
                <a:solidFill>
                  <a:srgbClr val="2C2C2C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1" i="0" lang="en-US" u="none" cap="none" strike="noStrike">
                <a:solidFill>
                  <a:srgbClr val="2C2C2C"/>
                </a:solidFill>
                <a:latin typeface="Play"/>
                <a:ea typeface="Play"/>
                <a:cs typeface="Play"/>
                <a:sym typeface="Play"/>
              </a:rPr>
              <a:t>Tracker</a:t>
            </a:r>
            <a:endParaRPr b="1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88" name="Google Shape;488;g3509642e72e_0_116"/>
          <p:cNvSpPr/>
          <p:nvPr/>
        </p:nvSpPr>
        <p:spPr>
          <a:xfrm>
            <a:off x="6938962" y="3396832"/>
            <a:ext cx="264589" cy="280466"/>
          </a:xfrm>
          <a:custGeom>
            <a:rect b="b" l="l" r="r" t="t"/>
            <a:pathLst>
              <a:path extrusionOk="0" h="226639" w="226629">
                <a:moveTo>
                  <a:pt x="226629" y="118251"/>
                </a:moveTo>
                <a:lnTo>
                  <a:pt x="226629" y="221712"/>
                </a:lnTo>
                <a:cubicBezTo>
                  <a:pt x="226629" y="224433"/>
                  <a:pt x="224423" y="226639"/>
                  <a:pt x="221702" y="226639"/>
                </a:cubicBezTo>
                <a:lnTo>
                  <a:pt x="4926" y="226639"/>
                </a:lnTo>
                <a:cubicBezTo>
                  <a:pt x="2205" y="226639"/>
                  <a:pt x="0" y="224433"/>
                  <a:pt x="0" y="221712"/>
                </a:cubicBezTo>
                <a:lnTo>
                  <a:pt x="0" y="54203"/>
                </a:lnTo>
                <a:cubicBezTo>
                  <a:pt x="0" y="51482"/>
                  <a:pt x="2205" y="49277"/>
                  <a:pt x="4926" y="49277"/>
                </a:cubicBezTo>
                <a:lnTo>
                  <a:pt x="64047" y="49277"/>
                </a:lnTo>
                <a:moveTo>
                  <a:pt x="78827" y="226639"/>
                </a:moveTo>
                <a:lnTo>
                  <a:pt x="78827" y="202005"/>
                </a:lnTo>
                <a:cubicBezTo>
                  <a:pt x="78827" y="199284"/>
                  <a:pt x="76621" y="197078"/>
                  <a:pt x="73900" y="197078"/>
                </a:cubicBezTo>
                <a:lnTo>
                  <a:pt x="34487" y="197078"/>
                </a:lnTo>
                <a:cubicBezTo>
                  <a:pt x="31766" y="197078"/>
                  <a:pt x="29560" y="199284"/>
                  <a:pt x="29560" y="202005"/>
                </a:cubicBezTo>
                <a:lnTo>
                  <a:pt x="29560" y="226639"/>
                </a:lnTo>
                <a:moveTo>
                  <a:pt x="0" y="108397"/>
                </a:moveTo>
                <a:lnTo>
                  <a:pt x="44340" y="108397"/>
                </a:lnTo>
                <a:cubicBezTo>
                  <a:pt x="47061" y="108397"/>
                  <a:pt x="49267" y="106192"/>
                  <a:pt x="49267" y="103471"/>
                </a:cubicBezTo>
                <a:lnTo>
                  <a:pt x="49267" y="73910"/>
                </a:lnTo>
                <a:moveTo>
                  <a:pt x="187215" y="157655"/>
                </a:moveTo>
                <a:lnTo>
                  <a:pt x="226629" y="157665"/>
                </a:lnTo>
                <a:moveTo>
                  <a:pt x="0" y="167508"/>
                </a:moveTo>
                <a:lnTo>
                  <a:pt x="44340" y="167508"/>
                </a:lnTo>
                <a:moveTo>
                  <a:pt x="226629" y="187225"/>
                </a:moveTo>
                <a:lnTo>
                  <a:pt x="192142" y="187225"/>
                </a:lnTo>
                <a:cubicBezTo>
                  <a:pt x="189421" y="187225"/>
                  <a:pt x="187215" y="189431"/>
                  <a:pt x="187215" y="192152"/>
                </a:cubicBezTo>
                <a:lnTo>
                  <a:pt x="187215" y="226639"/>
                </a:lnTo>
                <a:moveTo>
                  <a:pt x="118241" y="162591"/>
                </a:moveTo>
                <a:lnTo>
                  <a:pt x="118241" y="142884"/>
                </a:lnTo>
                <a:cubicBezTo>
                  <a:pt x="118241" y="140163"/>
                  <a:pt x="116035" y="137958"/>
                  <a:pt x="113314" y="137958"/>
                </a:cubicBezTo>
                <a:lnTo>
                  <a:pt x="0" y="137958"/>
                </a:lnTo>
                <a:moveTo>
                  <a:pt x="118241" y="226629"/>
                </a:moveTo>
                <a:lnTo>
                  <a:pt x="118241" y="197068"/>
                </a:lnTo>
                <a:moveTo>
                  <a:pt x="157655" y="108387"/>
                </a:moveTo>
                <a:lnTo>
                  <a:pt x="187215" y="108387"/>
                </a:lnTo>
                <a:moveTo>
                  <a:pt x="187215" y="78837"/>
                </a:moveTo>
                <a:lnTo>
                  <a:pt x="187215" y="88690"/>
                </a:lnTo>
                <a:lnTo>
                  <a:pt x="157655" y="88690"/>
                </a:lnTo>
                <a:lnTo>
                  <a:pt x="157655" y="78837"/>
                </a:lnTo>
                <a:cubicBezTo>
                  <a:pt x="148718" y="73817"/>
                  <a:pt x="143098" y="64451"/>
                  <a:pt x="142875" y="54203"/>
                </a:cubicBezTo>
                <a:cubicBezTo>
                  <a:pt x="142875" y="37878"/>
                  <a:pt x="156109" y="24643"/>
                  <a:pt x="172435" y="24643"/>
                </a:cubicBezTo>
                <a:cubicBezTo>
                  <a:pt x="188761" y="24643"/>
                  <a:pt x="201995" y="37878"/>
                  <a:pt x="201995" y="54203"/>
                </a:cubicBezTo>
                <a:cubicBezTo>
                  <a:pt x="201768" y="64449"/>
                  <a:pt x="196149" y="73814"/>
                  <a:pt x="187215" y="78837"/>
                </a:cubicBezTo>
                <a:close/>
                <a:moveTo>
                  <a:pt x="172435" y="0"/>
                </a:moveTo>
                <a:lnTo>
                  <a:pt x="172435" y="9853"/>
                </a:lnTo>
                <a:moveTo>
                  <a:pt x="210755" y="15873"/>
                </a:moveTo>
                <a:lnTo>
                  <a:pt x="203789" y="22850"/>
                </a:lnTo>
                <a:moveTo>
                  <a:pt x="226629" y="49277"/>
                </a:moveTo>
                <a:lnTo>
                  <a:pt x="216775" y="49277"/>
                </a:lnTo>
                <a:moveTo>
                  <a:pt x="134115" y="15873"/>
                </a:moveTo>
                <a:lnTo>
                  <a:pt x="141081" y="22850"/>
                </a:lnTo>
                <a:moveTo>
                  <a:pt x="118241" y="49267"/>
                </a:moveTo>
                <a:lnTo>
                  <a:pt x="128094" y="49277"/>
                </a:lnTo>
                <a:moveTo>
                  <a:pt x="157655" y="128094"/>
                </a:moveTo>
                <a:lnTo>
                  <a:pt x="187215" y="128094"/>
                </a:lnTo>
              </a:path>
            </a:pathLst>
          </a:custGeom>
          <a:noFill/>
          <a:ln cap="flat" cmpd="sng" w="11800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89" name="Google Shape;489;g3509642e72e_0_116"/>
          <p:cNvSpPr/>
          <p:nvPr/>
        </p:nvSpPr>
        <p:spPr>
          <a:xfrm>
            <a:off x="3789791" y="3566484"/>
            <a:ext cx="270043" cy="283501"/>
          </a:xfrm>
          <a:custGeom>
            <a:rect b="b" l="l" r="r" t="t"/>
            <a:pathLst>
              <a:path extrusionOk="0" h="229092" w="231300">
                <a:moveTo>
                  <a:pt x="7390" y="229092"/>
                </a:moveTo>
                <a:cubicBezTo>
                  <a:pt x="22104" y="229092"/>
                  <a:pt x="36819" y="229092"/>
                  <a:pt x="51534" y="214312"/>
                </a:cubicBezTo>
                <a:cubicBezTo>
                  <a:pt x="66249" y="229092"/>
                  <a:pt x="80963" y="229092"/>
                  <a:pt x="84887" y="229092"/>
                </a:cubicBezTo>
                <a:cubicBezTo>
                  <a:pt x="88811" y="229092"/>
                  <a:pt x="103526" y="229092"/>
                  <a:pt x="118241" y="214312"/>
                </a:cubicBezTo>
                <a:cubicBezTo>
                  <a:pt x="132956" y="229092"/>
                  <a:pt x="147670" y="229092"/>
                  <a:pt x="151595" y="229092"/>
                </a:cubicBezTo>
                <a:cubicBezTo>
                  <a:pt x="155518" y="229092"/>
                  <a:pt x="170233" y="229092"/>
                  <a:pt x="184948" y="214312"/>
                </a:cubicBezTo>
                <a:cubicBezTo>
                  <a:pt x="199663" y="229092"/>
                  <a:pt x="214377" y="229092"/>
                  <a:pt x="229092" y="229092"/>
                </a:cubicBezTo>
                <a:moveTo>
                  <a:pt x="198546" y="43313"/>
                </a:moveTo>
                <a:cubicBezTo>
                  <a:pt x="216635" y="43313"/>
                  <a:pt x="231300" y="35272"/>
                  <a:pt x="231300" y="25352"/>
                </a:cubicBezTo>
                <a:cubicBezTo>
                  <a:pt x="231300" y="15431"/>
                  <a:pt x="216635" y="7390"/>
                  <a:pt x="198546" y="7390"/>
                </a:cubicBezTo>
                <a:cubicBezTo>
                  <a:pt x="180456" y="7390"/>
                  <a:pt x="165793" y="15431"/>
                  <a:pt x="165793" y="25352"/>
                </a:cubicBezTo>
                <a:cubicBezTo>
                  <a:pt x="165793" y="35272"/>
                  <a:pt x="180456" y="43313"/>
                  <a:pt x="198546" y="43313"/>
                </a:cubicBezTo>
                <a:close/>
                <a:moveTo>
                  <a:pt x="231300" y="25351"/>
                </a:moveTo>
                <a:lnTo>
                  <a:pt x="231300" y="73954"/>
                </a:lnTo>
                <a:cubicBezTo>
                  <a:pt x="231300" y="83463"/>
                  <a:pt x="216508" y="91916"/>
                  <a:pt x="198547" y="91916"/>
                </a:cubicBezTo>
                <a:cubicBezTo>
                  <a:pt x="180585" y="91916"/>
                  <a:pt x="165793" y="83463"/>
                  <a:pt x="165793" y="73954"/>
                </a:cubicBezTo>
                <a:lnTo>
                  <a:pt x="165793" y="25351"/>
                </a:lnTo>
                <a:moveTo>
                  <a:pt x="22626" y="191155"/>
                </a:moveTo>
                <a:cubicBezTo>
                  <a:pt x="22626" y="187891"/>
                  <a:pt x="21537" y="184626"/>
                  <a:pt x="18273" y="181361"/>
                </a:cubicBezTo>
                <a:lnTo>
                  <a:pt x="11743" y="174831"/>
                </a:lnTo>
                <a:cubicBezTo>
                  <a:pt x="7390" y="171567"/>
                  <a:pt x="6301" y="165037"/>
                  <a:pt x="8478" y="160684"/>
                </a:cubicBezTo>
                <a:cubicBezTo>
                  <a:pt x="10655" y="155243"/>
                  <a:pt x="15008" y="153066"/>
                  <a:pt x="20449" y="153066"/>
                </a:cubicBezTo>
                <a:lnTo>
                  <a:pt x="29156" y="153066"/>
                </a:lnTo>
                <a:cubicBezTo>
                  <a:pt x="32420" y="153066"/>
                  <a:pt x="36773" y="151978"/>
                  <a:pt x="38950" y="149801"/>
                </a:cubicBezTo>
                <a:cubicBezTo>
                  <a:pt x="41127" y="147625"/>
                  <a:pt x="42215" y="144414"/>
                  <a:pt x="42215" y="140006"/>
                </a:cubicBezTo>
                <a:lnTo>
                  <a:pt x="42215" y="131301"/>
                </a:lnTo>
                <a:cubicBezTo>
                  <a:pt x="42215" y="125859"/>
                  <a:pt x="45480" y="120418"/>
                  <a:pt x="49833" y="119329"/>
                </a:cubicBezTo>
                <a:cubicBezTo>
                  <a:pt x="55274" y="117153"/>
                  <a:pt x="60716" y="118241"/>
                  <a:pt x="63981" y="122594"/>
                </a:cubicBezTo>
                <a:lnTo>
                  <a:pt x="70510" y="129124"/>
                </a:lnTo>
                <a:cubicBezTo>
                  <a:pt x="72687" y="131301"/>
                  <a:pt x="75952" y="133477"/>
                  <a:pt x="80305" y="133477"/>
                </a:cubicBezTo>
                <a:cubicBezTo>
                  <a:pt x="84658" y="133477"/>
                  <a:pt x="86834" y="132388"/>
                  <a:pt x="90099" y="129124"/>
                </a:cubicBezTo>
                <a:lnTo>
                  <a:pt x="96629" y="122594"/>
                </a:lnTo>
                <a:cubicBezTo>
                  <a:pt x="99894" y="118241"/>
                  <a:pt x="106424" y="117153"/>
                  <a:pt x="110777" y="119329"/>
                </a:cubicBezTo>
                <a:cubicBezTo>
                  <a:pt x="116218" y="121505"/>
                  <a:pt x="118395" y="125859"/>
                  <a:pt x="118395" y="131301"/>
                </a:cubicBezTo>
                <a:lnTo>
                  <a:pt x="118395" y="140006"/>
                </a:lnTo>
                <a:cubicBezTo>
                  <a:pt x="118395" y="143272"/>
                  <a:pt x="119483" y="147625"/>
                  <a:pt x="121659" y="149801"/>
                </a:cubicBezTo>
                <a:cubicBezTo>
                  <a:pt x="123836" y="151978"/>
                  <a:pt x="128189" y="154155"/>
                  <a:pt x="131454" y="153066"/>
                </a:cubicBezTo>
                <a:lnTo>
                  <a:pt x="140160" y="153066"/>
                </a:lnTo>
                <a:cubicBezTo>
                  <a:pt x="145602" y="153066"/>
                  <a:pt x="151043" y="156330"/>
                  <a:pt x="152132" y="160684"/>
                </a:cubicBezTo>
                <a:cubicBezTo>
                  <a:pt x="154308" y="166126"/>
                  <a:pt x="153220" y="171567"/>
                  <a:pt x="148866" y="174831"/>
                </a:cubicBezTo>
                <a:lnTo>
                  <a:pt x="142337" y="181361"/>
                </a:lnTo>
                <a:cubicBezTo>
                  <a:pt x="140160" y="183538"/>
                  <a:pt x="137983" y="186803"/>
                  <a:pt x="137983" y="191155"/>
                </a:cubicBezTo>
                <a:moveTo>
                  <a:pt x="105335" y="191155"/>
                </a:moveTo>
                <a:cubicBezTo>
                  <a:pt x="105335" y="177007"/>
                  <a:pt x="94452" y="166125"/>
                  <a:pt x="81393" y="166125"/>
                </a:cubicBezTo>
                <a:cubicBezTo>
                  <a:pt x="67245" y="166125"/>
                  <a:pt x="56362" y="178096"/>
                  <a:pt x="56362" y="191155"/>
                </a:cubicBezTo>
                <a:moveTo>
                  <a:pt x="198546" y="115284"/>
                </a:moveTo>
                <a:lnTo>
                  <a:pt x="198546" y="187214"/>
                </a:lnTo>
                <a:moveTo>
                  <a:pt x="178840" y="134992"/>
                </a:moveTo>
                <a:lnTo>
                  <a:pt x="198546" y="115285"/>
                </a:lnTo>
                <a:lnTo>
                  <a:pt x="218253" y="134992"/>
                </a:lnTo>
                <a:moveTo>
                  <a:pt x="165793" y="49462"/>
                </a:moveTo>
                <a:cubicBezTo>
                  <a:pt x="165793" y="59592"/>
                  <a:pt x="180456" y="67804"/>
                  <a:pt x="198546" y="67804"/>
                </a:cubicBezTo>
                <a:cubicBezTo>
                  <a:pt x="216636" y="67804"/>
                  <a:pt x="231300" y="59592"/>
                  <a:pt x="231300" y="49462"/>
                </a:cubicBezTo>
              </a:path>
            </a:pathLst>
          </a:custGeom>
          <a:noFill/>
          <a:ln cap="flat" cmpd="sng" w="11800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90" name="Google Shape;490;g3509642e72e_0_116"/>
          <p:cNvSpPr/>
          <p:nvPr/>
        </p:nvSpPr>
        <p:spPr>
          <a:xfrm>
            <a:off x="5113339" y="2424154"/>
            <a:ext cx="427945" cy="429216"/>
          </a:xfrm>
          <a:custGeom>
            <a:rect b="b" l="l" r="r" t="t"/>
            <a:pathLst>
              <a:path extrusionOk="0" h="346841" w="366548">
                <a:moveTo>
                  <a:pt x="11824" y="190764"/>
                </a:moveTo>
                <a:cubicBezTo>
                  <a:pt x="11824" y="173349"/>
                  <a:pt x="25941" y="159233"/>
                  <a:pt x="43355" y="159233"/>
                </a:cubicBezTo>
                <a:cubicBezTo>
                  <a:pt x="60769" y="159233"/>
                  <a:pt x="74886" y="173349"/>
                  <a:pt x="74886" y="190764"/>
                </a:cubicBezTo>
                <a:cubicBezTo>
                  <a:pt x="74886" y="208178"/>
                  <a:pt x="60769" y="222295"/>
                  <a:pt x="43355" y="222295"/>
                </a:cubicBezTo>
                <a:cubicBezTo>
                  <a:pt x="25941" y="222295"/>
                  <a:pt x="11824" y="208178"/>
                  <a:pt x="11824" y="190764"/>
                </a:cubicBezTo>
                <a:close/>
                <a:moveTo>
                  <a:pt x="303486" y="190764"/>
                </a:moveTo>
                <a:cubicBezTo>
                  <a:pt x="303486" y="173349"/>
                  <a:pt x="317602" y="159233"/>
                  <a:pt x="335017" y="159233"/>
                </a:cubicBezTo>
                <a:cubicBezTo>
                  <a:pt x="352431" y="159233"/>
                  <a:pt x="366548" y="173349"/>
                  <a:pt x="366548" y="190764"/>
                </a:cubicBezTo>
                <a:cubicBezTo>
                  <a:pt x="366548" y="208178"/>
                  <a:pt x="352431" y="222295"/>
                  <a:pt x="335017" y="222295"/>
                </a:cubicBezTo>
                <a:cubicBezTo>
                  <a:pt x="317602" y="222295"/>
                  <a:pt x="303486" y="208178"/>
                  <a:pt x="303486" y="190764"/>
                </a:cubicBezTo>
                <a:close/>
                <a:moveTo>
                  <a:pt x="46249" y="159379"/>
                </a:moveTo>
                <a:cubicBezTo>
                  <a:pt x="52555" y="129425"/>
                  <a:pt x="68579" y="100898"/>
                  <a:pt x="90650" y="81979"/>
                </a:cubicBezTo>
                <a:moveTo>
                  <a:pt x="331901" y="222148"/>
                </a:moveTo>
                <a:cubicBezTo>
                  <a:pt x="325595" y="252103"/>
                  <a:pt x="309472" y="279259"/>
                  <a:pt x="287400" y="298177"/>
                </a:cubicBezTo>
                <a:moveTo>
                  <a:pt x="229388" y="190759"/>
                </a:moveTo>
                <a:cubicBezTo>
                  <a:pt x="229388" y="209678"/>
                  <a:pt x="234117" y="227020"/>
                  <a:pt x="242000" y="242785"/>
                </a:cubicBezTo>
                <a:cubicBezTo>
                  <a:pt x="226235" y="234903"/>
                  <a:pt x="208893" y="230173"/>
                  <a:pt x="189974" y="230173"/>
                </a:cubicBezTo>
                <a:cubicBezTo>
                  <a:pt x="171055" y="230173"/>
                  <a:pt x="153713" y="234903"/>
                  <a:pt x="137948" y="242785"/>
                </a:cubicBezTo>
                <a:cubicBezTo>
                  <a:pt x="145831" y="227020"/>
                  <a:pt x="150560" y="209678"/>
                  <a:pt x="150560" y="190759"/>
                </a:cubicBezTo>
                <a:cubicBezTo>
                  <a:pt x="150560" y="171840"/>
                  <a:pt x="145831" y="154498"/>
                  <a:pt x="137948" y="138733"/>
                </a:cubicBezTo>
                <a:cubicBezTo>
                  <a:pt x="153713" y="146616"/>
                  <a:pt x="171055" y="151345"/>
                  <a:pt x="189974" y="151345"/>
                </a:cubicBezTo>
                <a:cubicBezTo>
                  <a:pt x="208893" y="151345"/>
                  <a:pt x="226235" y="146616"/>
                  <a:pt x="242000" y="138733"/>
                </a:cubicBezTo>
                <a:cubicBezTo>
                  <a:pt x="234117" y="152922"/>
                  <a:pt x="229388" y="171840"/>
                  <a:pt x="229388" y="190759"/>
                </a:cubicBezTo>
                <a:close/>
                <a:moveTo>
                  <a:pt x="150559" y="190764"/>
                </a:moveTo>
                <a:lnTo>
                  <a:pt x="74886" y="190764"/>
                </a:lnTo>
                <a:moveTo>
                  <a:pt x="229386" y="190764"/>
                </a:moveTo>
                <a:lnTo>
                  <a:pt x="303486" y="190764"/>
                </a:lnTo>
                <a:moveTo>
                  <a:pt x="43355" y="222295"/>
                </a:moveTo>
                <a:cubicBezTo>
                  <a:pt x="60769" y="222295"/>
                  <a:pt x="74886" y="208178"/>
                  <a:pt x="74886" y="190764"/>
                </a:cubicBezTo>
                <a:cubicBezTo>
                  <a:pt x="74886" y="173349"/>
                  <a:pt x="60769" y="159233"/>
                  <a:pt x="43355" y="159233"/>
                </a:cubicBezTo>
                <a:cubicBezTo>
                  <a:pt x="25941" y="159233"/>
                  <a:pt x="11824" y="173349"/>
                  <a:pt x="11824" y="190764"/>
                </a:cubicBezTo>
                <a:cubicBezTo>
                  <a:pt x="11824" y="208178"/>
                  <a:pt x="25941" y="222295"/>
                  <a:pt x="43355" y="222295"/>
                </a:cubicBezTo>
                <a:close/>
                <a:moveTo>
                  <a:pt x="335017" y="222295"/>
                </a:moveTo>
                <a:cubicBezTo>
                  <a:pt x="352431" y="222295"/>
                  <a:pt x="366548" y="208178"/>
                  <a:pt x="366548" y="190764"/>
                </a:cubicBezTo>
                <a:cubicBezTo>
                  <a:pt x="366548" y="173349"/>
                  <a:pt x="352431" y="159233"/>
                  <a:pt x="335017" y="159233"/>
                </a:cubicBezTo>
                <a:cubicBezTo>
                  <a:pt x="317602" y="159233"/>
                  <a:pt x="303486" y="173349"/>
                  <a:pt x="303486" y="190764"/>
                </a:cubicBezTo>
                <a:cubicBezTo>
                  <a:pt x="303486" y="208178"/>
                  <a:pt x="317602" y="222295"/>
                  <a:pt x="335017" y="222295"/>
                </a:cubicBezTo>
                <a:close/>
                <a:moveTo>
                  <a:pt x="85921" y="315310"/>
                </a:moveTo>
                <a:cubicBezTo>
                  <a:pt x="85921" y="297895"/>
                  <a:pt x="100038" y="283779"/>
                  <a:pt x="117452" y="283779"/>
                </a:cubicBezTo>
                <a:cubicBezTo>
                  <a:pt x="134866" y="283779"/>
                  <a:pt x="148983" y="297895"/>
                  <a:pt x="148983" y="315310"/>
                </a:cubicBezTo>
                <a:cubicBezTo>
                  <a:pt x="148983" y="332724"/>
                  <a:pt x="134866" y="346841"/>
                  <a:pt x="117452" y="346841"/>
                </a:cubicBezTo>
                <a:cubicBezTo>
                  <a:pt x="100038" y="346841"/>
                  <a:pt x="85921" y="332724"/>
                  <a:pt x="85921" y="315310"/>
                </a:cubicBezTo>
                <a:close/>
                <a:moveTo>
                  <a:pt x="230964" y="63062"/>
                </a:moveTo>
                <a:cubicBezTo>
                  <a:pt x="230964" y="45647"/>
                  <a:pt x="245082" y="31531"/>
                  <a:pt x="262495" y="31531"/>
                </a:cubicBezTo>
                <a:cubicBezTo>
                  <a:pt x="279910" y="31531"/>
                  <a:pt x="294026" y="45647"/>
                  <a:pt x="294026" y="63062"/>
                </a:cubicBezTo>
                <a:cubicBezTo>
                  <a:pt x="294026" y="80476"/>
                  <a:pt x="279910" y="94593"/>
                  <a:pt x="262495" y="94593"/>
                </a:cubicBezTo>
                <a:cubicBezTo>
                  <a:pt x="245082" y="94593"/>
                  <a:pt x="230964" y="80476"/>
                  <a:pt x="230964" y="63062"/>
                </a:cubicBezTo>
                <a:close/>
                <a:moveTo>
                  <a:pt x="229386" y="315310"/>
                </a:moveTo>
                <a:cubicBezTo>
                  <a:pt x="229386" y="297895"/>
                  <a:pt x="243504" y="283779"/>
                  <a:pt x="260917" y="283779"/>
                </a:cubicBezTo>
                <a:cubicBezTo>
                  <a:pt x="278332" y="283779"/>
                  <a:pt x="292448" y="297895"/>
                  <a:pt x="292448" y="315310"/>
                </a:cubicBezTo>
                <a:cubicBezTo>
                  <a:pt x="292448" y="332724"/>
                  <a:pt x="278332" y="346841"/>
                  <a:pt x="260917" y="346841"/>
                </a:cubicBezTo>
                <a:cubicBezTo>
                  <a:pt x="243504" y="346841"/>
                  <a:pt x="229386" y="332724"/>
                  <a:pt x="229386" y="315310"/>
                </a:cubicBezTo>
                <a:close/>
                <a:moveTo>
                  <a:pt x="84345" y="63062"/>
                </a:moveTo>
                <a:cubicBezTo>
                  <a:pt x="84345" y="45647"/>
                  <a:pt x="98462" y="31531"/>
                  <a:pt x="115876" y="31531"/>
                </a:cubicBezTo>
                <a:cubicBezTo>
                  <a:pt x="133290" y="31531"/>
                  <a:pt x="147407" y="45647"/>
                  <a:pt x="147407" y="63062"/>
                </a:cubicBezTo>
                <a:cubicBezTo>
                  <a:pt x="147407" y="80476"/>
                  <a:pt x="133290" y="94593"/>
                  <a:pt x="115876" y="94593"/>
                </a:cubicBezTo>
                <a:cubicBezTo>
                  <a:pt x="98462" y="94593"/>
                  <a:pt x="84345" y="80476"/>
                  <a:pt x="84345" y="63062"/>
                </a:cubicBezTo>
                <a:close/>
                <a:moveTo>
                  <a:pt x="144784" y="50446"/>
                </a:moveTo>
                <a:cubicBezTo>
                  <a:pt x="159056" y="45716"/>
                  <a:pt x="174913" y="44140"/>
                  <a:pt x="189186" y="44140"/>
                </a:cubicBezTo>
                <a:cubicBezTo>
                  <a:pt x="205044" y="44140"/>
                  <a:pt x="219315" y="45716"/>
                  <a:pt x="233588" y="50446"/>
                </a:cubicBezTo>
                <a:moveTo>
                  <a:pt x="233640" y="331074"/>
                </a:moveTo>
                <a:cubicBezTo>
                  <a:pt x="219350" y="335803"/>
                  <a:pt x="205062" y="337380"/>
                  <a:pt x="189186" y="337380"/>
                </a:cubicBezTo>
                <a:cubicBezTo>
                  <a:pt x="173310" y="337380"/>
                  <a:pt x="159022" y="335803"/>
                  <a:pt x="144733" y="331074"/>
                </a:cubicBezTo>
                <a:moveTo>
                  <a:pt x="289297" y="81979"/>
                </a:moveTo>
                <a:cubicBezTo>
                  <a:pt x="311368" y="102475"/>
                  <a:pt x="327134" y="127699"/>
                  <a:pt x="333440" y="157654"/>
                </a:cubicBezTo>
                <a:moveTo>
                  <a:pt x="90897" y="298190"/>
                </a:moveTo>
                <a:cubicBezTo>
                  <a:pt x="68826" y="277695"/>
                  <a:pt x="52679" y="252087"/>
                  <a:pt x="46372" y="222132"/>
                </a:cubicBezTo>
              </a:path>
            </a:pathLst>
          </a:custGeom>
          <a:noFill/>
          <a:ln cap="flat" cmpd="sng" w="11800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91" name="Google Shape;491;g3509642e72e_0_116"/>
          <p:cNvSpPr/>
          <p:nvPr/>
        </p:nvSpPr>
        <p:spPr>
          <a:xfrm>
            <a:off x="4294738" y="5037114"/>
            <a:ext cx="258837" cy="280453"/>
          </a:xfrm>
          <a:custGeom>
            <a:rect b="b" l="l" r="r" t="t"/>
            <a:pathLst>
              <a:path extrusionOk="0" h="226629" w="221702">
                <a:moveTo>
                  <a:pt x="116132" y="216076"/>
                </a:moveTo>
                <a:cubicBezTo>
                  <a:pt x="116127" y="221906"/>
                  <a:pt x="111399" y="226629"/>
                  <a:pt x="105569" y="226629"/>
                </a:cubicBezTo>
                <a:lnTo>
                  <a:pt x="10553" y="226629"/>
                </a:lnTo>
                <a:cubicBezTo>
                  <a:pt x="4727" y="226623"/>
                  <a:pt x="5" y="221902"/>
                  <a:pt x="0" y="216076"/>
                </a:cubicBezTo>
                <a:lnTo>
                  <a:pt x="0" y="189678"/>
                </a:lnTo>
                <a:cubicBezTo>
                  <a:pt x="0" y="157609"/>
                  <a:pt x="25997" y="131612"/>
                  <a:pt x="58066" y="131612"/>
                </a:cubicBezTo>
                <a:cubicBezTo>
                  <a:pt x="90135" y="131612"/>
                  <a:pt x="116132" y="157609"/>
                  <a:pt x="116132" y="189678"/>
                </a:cubicBezTo>
                <a:close/>
                <a:moveTo>
                  <a:pt x="35896" y="167508"/>
                </a:moveTo>
                <a:cubicBezTo>
                  <a:pt x="35896" y="168869"/>
                  <a:pt x="36998" y="169971"/>
                  <a:pt x="38359" y="169971"/>
                </a:cubicBezTo>
                <a:cubicBezTo>
                  <a:pt x="39719" y="169971"/>
                  <a:pt x="40822" y="168869"/>
                  <a:pt x="40822" y="167508"/>
                </a:cubicBezTo>
                <a:cubicBezTo>
                  <a:pt x="40822" y="166148"/>
                  <a:pt x="39719" y="165045"/>
                  <a:pt x="38359" y="165045"/>
                </a:cubicBezTo>
                <a:cubicBezTo>
                  <a:pt x="36998" y="165045"/>
                  <a:pt x="35896" y="166148"/>
                  <a:pt x="35896" y="167508"/>
                </a:cubicBezTo>
                <a:moveTo>
                  <a:pt x="75309" y="167449"/>
                </a:moveTo>
                <a:cubicBezTo>
                  <a:pt x="75309" y="168809"/>
                  <a:pt x="76412" y="169912"/>
                  <a:pt x="77773" y="169912"/>
                </a:cubicBezTo>
                <a:cubicBezTo>
                  <a:pt x="79133" y="169912"/>
                  <a:pt x="80236" y="168809"/>
                  <a:pt x="80236" y="167449"/>
                </a:cubicBezTo>
                <a:cubicBezTo>
                  <a:pt x="80236" y="166089"/>
                  <a:pt x="79133" y="164986"/>
                  <a:pt x="77773" y="164986"/>
                </a:cubicBezTo>
                <a:cubicBezTo>
                  <a:pt x="76412" y="164986"/>
                  <a:pt x="75309" y="166089"/>
                  <a:pt x="75309" y="167449"/>
                </a:cubicBezTo>
                <a:moveTo>
                  <a:pt x="58066" y="131612"/>
                </a:moveTo>
                <a:lnTo>
                  <a:pt x="58066" y="110496"/>
                </a:lnTo>
                <a:moveTo>
                  <a:pt x="42231" y="94662"/>
                </a:moveTo>
                <a:cubicBezTo>
                  <a:pt x="42231" y="85916"/>
                  <a:pt x="49321" y="78827"/>
                  <a:pt x="58066" y="78827"/>
                </a:cubicBezTo>
                <a:cubicBezTo>
                  <a:pt x="66811" y="78827"/>
                  <a:pt x="73900" y="85916"/>
                  <a:pt x="73900" y="94662"/>
                </a:cubicBezTo>
                <a:cubicBezTo>
                  <a:pt x="73900" y="103407"/>
                  <a:pt x="66811" y="110496"/>
                  <a:pt x="58066" y="110496"/>
                </a:cubicBezTo>
                <a:cubicBezTo>
                  <a:pt x="49321" y="110496"/>
                  <a:pt x="42231" y="103407"/>
                  <a:pt x="42231" y="94662"/>
                </a:cubicBezTo>
                <a:moveTo>
                  <a:pt x="116132" y="200172"/>
                </a:moveTo>
                <a:lnTo>
                  <a:pt x="0" y="200172"/>
                </a:lnTo>
                <a:moveTo>
                  <a:pt x="182288" y="4926"/>
                </a:moveTo>
                <a:lnTo>
                  <a:pt x="221702" y="44340"/>
                </a:lnTo>
                <a:lnTo>
                  <a:pt x="182288" y="83754"/>
                </a:lnTo>
                <a:moveTo>
                  <a:pt x="103461" y="83754"/>
                </a:moveTo>
                <a:lnTo>
                  <a:pt x="64047" y="44340"/>
                </a:lnTo>
                <a:lnTo>
                  <a:pt x="103461" y="4926"/>
                </a:lnTo>
                <a:moveTo>
                  <a:pt x="152728" y="0"/>
                </a:moveTo>
                <a:lnTo>
                  <a:pt x="133021" y="88681"/>
                </a:lnTo>
              </a:path>
            </a:pathLst>
          </a:custGeom>
          <a:noFill/>
          <a:ln cap="flat" cmpd="sng" w="11800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92" name="Google Shape;492;g3509642e72e_0_116"/>
          <p:cNvSpPr/>
          <p:nvPr/>
        </p:nvSpPr>
        <p:spPr>
          <a:xfrm>
            <a:off x="6997789" y="1932328"/>
            <a:ext cx="256948" cy="280441"/>
          </a:xfrm>
          <a:custGeom>
            <a:rect b="b" l="l" r="r" t="t"/>
            <a:pathLst>
              <a:path extrusionOk="0" h="226619" w="220084">
                <a:moveTo>
                  <a:pt x="165890" y="0"/>
                </a:moveTo>
                <a:lnTo>
                  <a:pt x="165890" y="39413"/>
                </a:lnTo>
                <a:moveTo>
                  <a:pt x="185597" y="19706"/>
                </a:moveTo>
                <a:lnTo>
                  <a:pt x="146183" y="19706"/>
                </a:lnTo>
                <a:moveTo>
                  <a:pt x="220084" y="82069"/>
                </a:moveTo>
                <a:lnTo>
                  <a:pt x="192209" y="54193"/>
                </a:lnTo>
                <a:moveTo>
                  <a:pt x="220084" y="54193"/>
                </a:moveTo>
                <a:lnTo>
                  <a:pt x="192209" y="82069"/>
                </a:lnTo>
                <a:moveTo>
                  <a:pt x="141256" y="78788"/>
                </a:moveTo>
                <a:lnTo>
                  <a:pt x="101843" y="78788"/>
                </a:lnTo>
                <a:moveTo>
                  <a:pt x="119086" y="59081"/>
                </a:moveTo>
                <a:cubicBezTo>
                  <a:pt x="119086" y="57720"/>
                  <a:pt x="120189" y="56617"/>
                  <a:pt x="121550" y="56617"/>
                </a:cubicBezTo>
                <a:moveTo>
                  <a:pt x="121550" y="56647"/>
                </a:moveTo>
                <a:cubicBezTo>
                  <a:pt x="122910" y="56647"/>
                  <a:pt x="124013" y="57750"/>
                  <a:pt x="124013" y="59110"/>
                </a:cubicBezTo>
                <a:moveTo>
                  <a:pt x="124013" y="59081"/>
                </a:moveTo>
                <a:cubicBezTo>
                  <a:pt x="124013" y="60441"/>
                  <a:pt x="122910" y="61544"/>
                  <a:pt x="121550" y="61544"/>
                </a:cubicBezTo>
                <a:moveTo>
                  <a:pt x="121550" y="61574"/>
                </a:moveTo>
                <a:cubicBezTo>
                  <a:pt x="120189" y="61574"/>
                  <a:pt x="119086" y="60471"/>
                  <a:pt x="119086" y="59110"/>
                </a:cubicBezTo>
                <a:moveTo>
                  <a:pt x="119086" y="98495"/>
                </a:moveTo>
                <a:cubicBezTo>
                  <a:pt x="119086" y="97134"/>
                  <a:pt x="120189" y="96031"/>
                  <a:pt x="121550" y="96031"/>
                </a:cubicBezTo>
                <a:moveTo>
                  <a:pt x="121550" y="96061"/>
                </a:moveTo>
                <a:cubicBezTo>
                  <a:pt x="122910" y="96061"/>
                  <a:pt x="124013" y="97164"/>
                  <a:pt x="124013" y="98524"/>
                </a:cubicBezTo>
                <a:moveTo>
                  <a:pt x="124013" y="98495"/>
                </a:moveTo>
                <a:cubicBezTo>
                  <a:pt x="124013" y="99855"/>
                  <a:pt x="122910" y="100958"/>
                  <a:pt x="121550" y="100958"/>
                </a:cubicBezTo>
                <a:moveTo>
                  <a:pt x="121550" y="100987"/>
                </a:moveTo>
                <a:cubicBezTo>
                  <a:pt x="120189" y="100987"/>
                  <a:pt x="119086" y="99885"/>
                  <a:pt x="119086" y="98524"/>
                </a:cubicBezTo>
                <a:moveTo>
                  <a:pt x="67356" y="14780"/>
                </a:moveTo>
                <a:lnTo>
                  <a:pt x="77209" y="29560"/>
                </a:lnTo>
                <a:lnTo>
                  <a:pt x="87062" y="0"/>
                </a:lnTo>
                <a:lnTo>
                  <a:pt x="121550" y="0"/>
                </a:lnTo>
                <a:moveTo>
                  <a:pt x="59424" y="226619"/>
                </a:moveTo>
                <a:lnTo>
                  <a:pt x="59424" y="202212"/>
                </a:lnTo>
                <a:lnTo>
                  <a:pt x="50368" y="202212"/>
                </a:lnTo>
                <a:cubicBezTo>
                  <a:pt x="36881" y="202217"/>
                  <a:pt x="25946" y="191282"/>
                  <a:pt x="25951" y="177795"/>
                </a:cubicBezTo>
                <a:lnTo>
                  <a:pt x="25951" y="153378"/>
                </a:lnTo>
                <a:lnTo>
                  <a:pt x="5151" y="153378"/>
                </a:lnTo>
                <a:cubicBezTo>
                  <a:pt x="3580" y="153372"/>
                  <a:pt x="2106" y="152617"/>
                  <a:pt x="1183" y="151346"/>
                </a:cubicBezTo>
                <a:cubicBezTo>
                  <a:pt x="261" y="150074"/>
                  <a:pt x="0" y="148439"/>
                  <a:pt x="480" y="146944"/>
                </a:cubicBezTo>
                <a:cubicBezTo>
                  <a:pt x="11319" y="113304"/>
                  <a:pt x="20187" y="78078"/>
                  <a:pt x="42712" y="57465"/>
                </a:cubicBezTo>
                <a:moveTo>
                  <a:pt x="140862" y="226619"/>
                </a:moveTo>
                <a:lnTo>
                  <a:pt x="140862" y="182771"/>
                </a:lnTo>
                <a:cubicBezTo>
                  <a:pt x="161301" y="167861"/>
                  <a:pt x="173385" y="144082"/>
                  <a:pt x="173379" y="118783"/>
                </a:cubicBezTo>
              </a:path>
            </a:pathLst>
          </a:custGeom>
          <a:noFill/>
          <a:ln cap="flat" cmpd="sng" w="11800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93" name="Google Shape;493;g3509642e72e_0_116"/>
          <p:cNvSpPr/>
          <p:nvPr/>
        </p:nvSpPr>
        <p:spPr>
          <a:xfrm>
            <a:off x="3464649" y="1768142"/>
            <a:ext cx="264589" cy="256938"/>
          </a:xfrm>
          <a:custGeom>
            <a:rect b="b" l="l" r="r" t="t"/>
            <a:pathLst>
              <a:path extrusionOk="0" h="207627" w="226629">
                <a:moveTo>
                  <a:pt x="198409" y="32439"/>
                </a:moveTo>
                <a:lnTo>
                  <a:pt x="89134" y="96092"/>
                </a:lnTo>
                <a:cubicBezTo>
                  <a:pt x="88524" y="96444"/>
                  <a:pt x="87773" y="96444"/>
                  <a:pt x="87163" y="96092"/>
                </a:cubicBezTo>
                <a:lnTo>
                  <a:pt x="45434" y="72887"/>
                </a:lnTo>
                <a:cubicBezTo>
                  <a:pt x="44661" y="72465"/>
                  <a:pt x="43703" y="72606"/>
                  <a:pt x="43085" y="73233"/>
                </a:cubicBezTo>
                <a:cubicBezTo>
                  <a:pt x="42467" y="73860"/>
                  <a:pt x="42340" y="74821"/>
                  <a:pt x="42773" y="75587"/>
                </a:cubicBezTo>
                <a:lnTo>
                  <a:pt x="77162" y="135171"/>
                </a:lnTo>
                <a:cubicBezTo>
                  <a:pt x="77430" y="135640"/>
                  <a:pt x="77879" y="135978"/>
                  <a:pt x="78403" y="136107"/>
                </a:cubicBezTo>
                <a:cubicBezTo>
                  <a:pt x="78931" y="136233"/>
                  <a:pt x="79487" y="136137"/>
                  <a:pt x="79941" y="135841"/>
                </a:cubicBezTo>
                <a:lnTo>
                  <a:pt x="208341" y="51860"/>
                </a:lnTo>
                <a:cubicBezTo>
                  <a:pt x="209469" y="51121"/>
                  <a:pt x="210850" y="50877"/>
                  <a:pt x="212162" y="51184"/>
                </a:cubicBezTo>
                <a:cubicBezTo>
                  <a:pt x="213475" y="51491"/>
                  <a:pt x="214605" y="52323"/>
                  <a:pt x="215287" y="53486"/>
                </a:cubicBezTo>
                <a:cubicBezTo>
                  <a:pt x="222667" y="65902"/>
                  <a:pt x="226584" y="80071"/>
                  <a:pt x="226629" y="94515"/>
                </a:cubicBezTo>
                <a:cubicBezTo>
                  <a:pt x="226629" y="146453"/>
                  <a:pt x="175893" y="188557"/>
                  <a:pt x="113314" y="188557"/>
                </a:cubicBezTo>
                <a:cubicBezTo>
                  <a:pt x="99337" y="187631"/>
                  <a:pt x="85474" y="185425"/>
                  <a:pt x="71900" y="181965"/>
                </a:cubicBezTo>
                <a:cubicBezTo>
                  <a:pt x="71177" y="181786"/>
                  <a:pt x="70412" y="181946"/>
                  <a:pt x="69821" y="182398"/>
                </a:cubicBezTo>
                <a:cubicBezTo>
                  <a:pt x="64274" y="186606"/>
                  <a:pt x="34408" y="207032"/>
                  <a:pt x="34408" y="207032"/>
                </a:cubicBezTo>
                <a:cubicBezTo>
                  <a:pt x="33616" y="207587"/>
                  <a:pt x="32572" y="207627"/>
                  <a:pt x="31739" y="207135"/>
                </a:cubicBezTo>
                <a:cubicBezTo>
                  <a:pt x="30907" y="206642"/>
                  <a:pt x="30440" y="205707"/>
                  <a:pt x="30545" y="204746"/>
                </a:cubicBezTo>
                <a:lnTo>
                  <a:pt x="35038" y="163943"/>
                </a:lnTo>
                <a:cubicBezTo>
                  <a:pt x="35134" y="163108"/>
                  <a:pt x="34795" y="162283"/>
                  <a:pt x="34142" y="161755"/>
                </a:cubicBezTo>
                <a:cubicBezTo>
                  <a:pt x="13110" y="145715"/>
                  <a:pt x="541" y="120960"/>
                  <a:pt x="0" y="94515"/>
                </a:cubicBezTo>
                <a:cubicBezTo>
                  <a:pt x="0" y="42578"/>
                  <a:pt x="50735" y="513"/>
                  <a:pt x="113314" y="513"/>
                </a:cubicBezTo>
                <a:cubicBezTo>
                  <a:pt x="144698" y="0"/>
                  <a:pt x="175108" y="11409"/>
                  <a:pt x="198409" y="32439"/>
                </a:cubicBezTo>
              </a:path>
            </a:pathLst>
          </a:custGeom>
          <a:noFill/>
          <a:ln cap="flat" cmpd="sng" w="11800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94" name="Google Shape;494;g3509642e72e_0_116"/>
          <p:cNvSpPr txBox="1"/>
          <p:nvPr>
            <p:ph type="title"/>
          </p:nvPr>
        </p:nvSpPr>
        <p:spPr>
          <a:xfrm>
            <a:off x="188925" y="304800"/>
            <a:ext cx="115824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 sz="3800"/>
              <a:t>Lessons Learnt on Amazon Q - Greenfield</a:t>
            </a:r>
            <a:endParaRPr sz="380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09642e72e_0_197"/>
          <p:cNvSpPr txBox="1"/>
          <p:nvPr>
            <p:ph type="title"/>
          </p:nvPr>
        </p:nvSpPr>
        <p:spPr>
          <a:xfrm>
            <a:off x="188925" y="304800"/>
            <a:ext cx="115824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 sz="3800"/>
              <a:t>Lessons Learnt on Amazon Q -  Brownfield</a:t>
            </a:r>
            <a:endParaRPr sz="3800"/>
          </a:p>
        </p:txBody>
      </p:sp>
      <p:grpSp>
        <p:nvGrpSpPr>
          <p:cNvPr id="500" name="Google Shape;500;g3509642e72e_0_197"/>
          <p:cNvGrpSpPr/>
          <p:nvPr/>
        </p:nvGrpSpPr>
        <p:grpSpPr>
          <a:xfrm>
            <a:off x="4386671" y="1901853"/>
            <a:ext cx="1842292" cy="1679743"/>
            <a:chOff x="3251200" y="1701800"/>
            <a:chExt cx="1625600" cy="1473200"/>
          </a:xfrm>
        </p:grpSpPr>
        <p:sp>
          <p:nvSpPr>
            <p:cNvPr id="501" name="Google Shape;501;g3509642e72e_0_197"/>
            <p:cNvSpPr/>
            <p:nvPr/>
          </p:nvSpPr>
          <p:spPr>
            <a:xfrm>
              <a:off x="3251200" y="1701800"/>
              <a:ext cx="1625600" cy="1473200"/>
            </a:xfrm>
            <a:custGeom>
              <a:rect b="b" l="l" r="r" t="t"/>
              <a:pathLst>
                <a:path extrusionOk="0" h="1473200" w="1625600">
                  <a:moveTo>
                    <a:pt x="203200" y="0"/>
                  </a:moveTo>
                  <a:lnTo>
                    <a:pt x="1422400" y="0"/>
                  </a:lnTo>
                  <a:cubicBezTo>
                    <a:pt x="1422400" y="0"/>
                    <a:pt x="1625600" y="0"/>
                    <a:pt x="1625600" y="203200"/>
                  </a:cubicBezTo>
                  <a:lnTo>
                    <a:pt x="1625600" y="1270000"/>
                  </a:lnTo>
                  <a:cubicBezTo>
                    <a:pt x="1625600" y="1270000"/>
                    <a:pt x="1625600" y="1473200"/>
                    <a:pt x="1422400" y="1473200"/>
                  </a:cubicBezTo>
                  <a:lnTo>
                    <a:pt x="203200" y="1473200"/>
                  </a:lnTo>
                  <a:cubicBezTo>
                    <a:pt x="203200" y="1473200"/>
                    <a:pt x="0" y="1473200"/>
                    <a:pt x="0" y="1270000"/>
                  </a:cubicBezTo>
                  <a:lnTo>
                    <a:pt x="0" y="203200"/>
                  </a:lnTo>
                  <a:cubicBezTo>
                    <a:pt x="0" y="203200"/>
                    <a:pt x="0" y="0"/>
                    <a:pt x="203200" y="0"/>
                  </a:cubicBezTo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5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502" name="Google Shape;502;g3509642e72e_0_197"/>
            <p:cNvSpPr/>
            <p:nvPr/>
          </p:nvSpPr>
          <p:spPr>
            <a:xfrm>
              <a:off x="3251200" y="1701800"/>
              <a:ext cx="1625600" cy="1473200"/>
            </a:xfrm>
            <a:custGeom>
              <a:rect b="b" l="l" r="r" t="t"/>
              <a:pathLst>
                <a:path extrusionOk="0" h="1473200" w="1625600">
                  <a:moveTo>
                    <a:pt x="203200" y="0"/>
                  </a:moveTo>
                  <a:lnTo>
                    <a:pt x="1422400" y="0"/>
                  </a:lnTo>
                  <a:cubicBezTo>
                    <a:pt x="1422400" y="0"/>
                    <a:pt x="1625600" y="0"/>
                    <a:pt x="1625600" y="203200"/>
                  </a:cubicBezTo>
                  <a:lnTo>
                    <a:pt x="1625600" y="1270000"/>
                  </a:lnTo>
                  <a:cubicBezTo>
                    <a:pt x="1625600" y="1270000"/>
                    <a:pt x="1625600" y="1473200"/>
                    <a:pt x="1422400" y="1473200"/>
                  </a:cubicBezTo>
                  <a:lnTo>
                    <a:pt x="203200" y="1473200"/>
                  </a:lnTo>
                  <a:cubicBezTo>
                    <a:pt x="203200" y="1473200"/>
                    <a:pt x="0" y="1473200"/>
                    <a:pt x="0" y="1270000"/>
                  </a:cubicBezTo>
                  <a:lnTo>
                    <a:pt x="0" y="203200"/>
                  </a:lnTo>
                  <a:cubicBezTo>
                    <a:pt x="0" y="203200"/>
                    <a:pt x="0" y="0"/>
                    <a:pt x="203200" y="0"/>
                  </a:cubicBezTo>
                </a:path>
              </a:pathLst>
            </a:custGeom>
            <a:noFill/>
            <a:ln cap="flat" cmpd="sng" w="12675">
              <a:solidFill>
                <a:srgbClr val="2C2C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5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pSp>
        <p:nvGrpSpPr>
          <p:cNvPr id="503" name="Google Shape;503;g3509642e72e_0_197"/>
          <p:cNvGrpSpPr/>
          <p:nvPr/>
        </p:nvGrpSpPr>
        <p:grpSpPr>
          <a:xfrm>
            <a:off x="525299" y="2857641"/>
            <a:ext cx="3515888" cy="695066"/>
            <a:chOff x="101600" y="2540000"/>
            <a:chExt cx="2844800" cy="609600"/>
          </a:xfrm>
        </p:grpSpPr>
        <p:sp>
          <p:nvSpPr>
            <p:cNvPr id="504" name="Google Shape;504;g3509642e72e_0_197"/>
            <p:cNvSpPr/>
            <p:nvPr/>
          </p:nvSpPr>
          <p:spPr>
            <a:xfrm>
              <a:off x="101600" y="2540000"/>
              <a:ext cx="2844800" cy="609600"/>
            </a:xfrm>
            <a:custGeom>
              <a:rect b="b" l="l" r="r" t="t"/>
              <a:pathLst>
                <a:path extrusionOk="0" h="609600" w="2844800">
                  <a:moveTo>
                    <a:pt x="101600" y="0"/>
                  </a:moveTo>
                  <a:lnTo>
                    <a:pt x="2743200" y="0"/>
                  </a:lnTo>
                  <a:cubicBezTo>
                    <a:pt x="2743200" y="0"/>
                    <a:pt x="2844800" y="0"/>
                    <a:pt x="2844800" y="101600"/>
                  </a:cubicBezTo>
                  <a:lnTo>
                    <a:pt x="2844800" y="508000"/>
                  </a:lnTo>
                  <a:cubicBezTo>
                    <a:pt x="2844800" y="508000"/>
                    <a:pt x="2844800" y="609600"/>
                    <a:pt x="2743200" y="609600"/>
                  </a:cubicBezTo>
                  <a:lnTo>
                    <a:pt x="101600" y="609600"/>
                  </a:lnTo>
                  <a:cubicBezTo>
                    <a:pt x="101600" y="609600"/>
                    <a:pt x="0" y="609600"/>
                    <a:pt x="0" y="508000"/>
                  </a:cubicBezTo>
                  <a:lnTo>
                    <a:pt x="0" y="101600"/>
                  </a:lnTo>
                  <a:cubicBezTo>
                    <a:pt x="0" y="101600"/>
                    <a:pt x="0" y="0"/>
                    <a:pt x="101600" y="0"/>
                  </a:cubicBezTo>
                </a:path>
              </a:pathLst>
            </a:custGeom>
            <a:solidFill>
              <a:srgbClr val="F366B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5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505" name="Google Shape;505;g3509642e72e_0_197"/>
            <p:cNvSpPr/>
            <p:nvPr/>
          </p:nvSpPr>
          <p:spPr>
            <a:xfrm>
              <a:off x="101600" y="2540000"/>
              <a:ext cx="2844800" cy="609600"/>
            </a:xfrm>
            <a:custGeom>
              <a:rect b="b" l="l" r="r" t="t"/>
              <a:pathLst>
                <a:path extrusionOk="0" h="609600" w="2844800">
                  <a:moveTo>
                    <a:pt x="101600" y="0"/>
                  </a:moveTo>
                  <a:lnTo>
                    <a:pt x="2743200" y="0"/>
                  </a:lnTo>
                  <a:cubicBezTo>
                    <a:pt x="2743200" y="0"/>
                    <a:pt x="2844800" y="0"/>
                    <a:pt x="2844800" y="101600"/>
                  </a:cubicBezTo>
                  <a:lnTo>
                    <a:pt x="2844800" y="508000"/>
                  </a:lnTo>
                  <a:cubicBezTo>
                    <a:pt x="2844800" y="508000"/>
                    <a:pt x="2844800" y="609600"/>
                    <a:pt x="2743200" y="609600"/>
                  </a:cubicBezTo>
                  <a:lnTo>
                    <a:pt x="101600" y="609600"/>
                  </a:lnTo>
                  <a:cubicBezTo>
                    <a:pt x="101600" y="609600"/>
                    <a:pt x="0" y="609600"/>
                    <a:pt x="0" y="508000"/>
                  </a:cubicBezTo>
                  <a:lnTo>
                    <a:pt x="0" y="101600"/>
                  </a:lnTo>
                  <a:cubicBezTo>
                    <a:pt x="0" y="101600"/>
                    <a:pt x="0" y="0"/>
                    <a:pt x="101600" y="0"/>
                  </a:cubicBezTo>
                </a:path>
              </a:pathLst>
            </a:custGeom>
            <a:noFill/>
            <a:ln cap="flat" cmpd="sng" w="12675">
              <a:solidFill>
                <a:srgbClr val="2C2C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5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pSp>
        <p:nvGrpSpPr>
          <p:cNvPr id="506" name="Google Shape;506;g3509642e72e_0_197"/>
          <p:cNvGrpSpPr/>
          <p:nvPr/>
        </p:nvGrpSpPr>
        <p:grpSpPr>
          <a:xfrm>
            <a:off x="6689537" y="1322631"/>
            <a:ext cx="3108869" cy="695066"/>
            <a:chOff x="5283200" y="1193800"/>
            <a:chExt cx="2743200" cy="609600"/>
          </a:xfrm>
        </p:grpSpPr>
        <p:sp>
          <p:nvSpPr>
            <p:cNvPr id="507" name="Google Shape;507;g3509642e72e_0_197"/>
            <p:cNvSpPr/>
            <p:nvPr/>
          </p:nvSpPr>
          <p:spPr>
            <a:xfrm>
              <a:off x="5283200" y="1193800"/>
              <a:ext cx="2743200" cy="609600"/>
            </a:xfrm>
            <a:custGeom>
              <a:rect b="b" l="l" r="r" t="t"/>
              <a:pathLst>
                <a:path extrusionOk="0" h="609600" w="2743200">
                  <a:moveTo>
                    <a:pt x="101600" y="0"/>
                  </a:moveTo>
                  <a:lnTo>
                    <a:pt x="2641600" y="0"/>
                  </a:lnTo>
                  <a:cubicBezTo>
                    <a:pt x="2641600" y="0"/>
                    <a:pt x="2743200" y="0"/>
                    <a:pt x="2743200" y="101600"/>
                  </a:cubicBezTo>
                  <a:lnTo>
                    <a:pt x="2743200" y="508000"/>
                  </a:lnTo>
                  <a:cubicBezTo>
                    <a:pt x="2743200" y="508000"/>
                    <a:pt x="2743200" y="609600"/>
                    <a:pt x="2641600" y="609600"/>
                  </a:cubicBezTo>
                  <a:lnTo>
                    <a:pt x="101600" y="609600"/>
                  </a:lnTo>
                  <a:cubicBezTo>
                    <a:pt x="101600" y="609600"/>
                    <a:pt x="0" y="609600"/>
                    <a:pt x="0" y="508000"/>
                  </a:cubicBezTo>
                  <a:lnTo>
                    <a:pt x="0" y="101600"/>
                  </a:lnTo>
                  <a:cubicBezTo>
                    <a:pt x="0" y="101600"/>
                    <a:pt x="0" y="0"/>
                    <a:pt x="101600" y="0"/>
                  </a:cubicBezTo>
                </a:path>
              </a:pathLst>
            </a:custGeom>
            <a:solidFill>
              <a:srgbClr val="CB68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5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508" name="Google Shape;508;g3509642e72e_0_197"/>
            <p:cNvSpPr/>
            <p:nvPr/>
          </p:nvSpPr>
          <p:spPr>
            <a:xfrm>
              <a:off x="5283200" y="1193800"/>
              <a:ext cx="2743200" cy="609600"/>
            </a:xfrm>
            <a:custGeom>
              <a:rect b="b" l="l" r="r" t="t"/>
              <a:pathLst>
                <a:path extrusionOk="0" h="609600" w="2743200">
                  <a:moveTo>
                    <a:pt x="101600" y="0"/>
                  </a:moveTo>
                  <a:lnTo>
                    <a:pt x="2641600" y="0"/>
                  </a:lnTo>
                  <a:cubicBezTo>
                    <a:pt x="2641600" y="0"/>
                    <a:pt x="2743200" y="0"/>
                    <a:pt x="2743200" y="101600"/>
                  </a:cubicBezTo>
                  <a:lnTo>
                    <a:pt x="2743200" y="508000"/>
                  </a:lnTo>
                  <a:cubicBezTo>
                    <a:pt x="2743200" y="508000"/>
                    <a:pt x="2743200" y="609600"/>
                    <a:pt x="2641600" y="609600"/>
                  </a:cubicBezTo>
                  <a:lnTo>
                    <a:pt x="101600" y="609600"/>
                  </a:lnTo>
                  <a:cubicBezTo>
                    <a:pt x="101600" y="609600"/>
                    <a:pt x="0" y="609600"/>
                    <a:pt x="0" y="508000"/>
                  </a:cubicBezTo>
                  <a:lnTo>
                    <a:pt x="0" y="101600"/>
                  </a:lnTo>
                  <a:cubicBezTo>
                    <a:pt x="0" y="101600"/>
                    <a:pt x="0" y="0"/>
                    <a:pt x="101600" y="0"/>
                  </a:cubicBezTo>
                </a:path>
              </a:pathLst>
            </a:custGeom>
            <a:noFill/>
            <a:ln cap="flat" cmpd="sng" w="12675">
              <a:solidFill>
                <a:srgbClr val="2C2C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5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pSp>
        <p:nvGrpSpPr>
          <p:cNvPr id="509" name="Google Shape;509;g3509642e72e_0_197"/>
          <p:cNvGrpSpPr/>
          <p:nvPr/>
        </p:nvGrpSpPr>
        <p:grpSpPr>
          <a:xfrm>
            <a:off x="1047516" y="1235748"/>
            <a:ext cx="2993725" cy="695066"/>
            <a:chOff x="304800" y="1117600"/>
            <a:chExt cx="2641600" cy="609600"/>
          </a:xfrm>
        </p:grpSpPr>
        <p:sp>
          <p:nvSpPr>
            <p:cNvPr id="510" name="Google Shape;510;g3509642e72e_0_197"/>
            <p:cNvSpPr/>
            <p:nvPr/>
          </p:nvSpPr>
          <p:spPr>
            <a:xfrm>
              <a:off x="304800" y="1117600"/>
              <a:ext cx="2641600" cy="609600"/>
            </a:xfrm>
            <a:custGeom>
              <a:rect b="b" l="l" r="r" t="t"/>
              <a:pathLst>
                <a:path extrusionOk="0" h="609600" w="2641600">
                  <a:moveTo>
                    <a:pt x="101600" y="0"/>
                  </a:moveTo>
                  <a:lnTo>
                    <a:pt x="2540000" y="0"/>
                  </a:lnTo>
                  <a:cubicBezTo>
                    <a:pt x="2540000" y="0"/>
                    <a:pt x="2641600" y="0"/>
                    <a:pt x="2641600" y="101600"/>
                  </a:cubicBezTo>
                  <a:lnTo>
                    <a:pt x="2641600" y="508000"/>
                  </a:lnTo>
                  <a:cubicBezTo>
                    <a:pt x="2641600" y="508000"/>
                    <a:pt x="2641600" y="609600"/>
                    <a:pt x="2540000" y="609600"/>
                  </a:cubicBezTo>
                  <a:lnTo>
                    <a:pt x="101600" y="609600"/>
                  </a:lnTo>
                  <a:cubicBezTo>
                    <a:pt x="101600" y="609600"/>
                    <a:pt x="0" y="609600"/>
                    <a:pt x="0" y="508000"/>
                  </a:cubicBezTo>
                  <a:lnTo>
                    <a:pt x="0" y="101600"/>
                  </a:lnTo>
                  <a:cubicBezTo>
                    <a:pt x="0" y="101600"/>
                    <a:pt x="0" y="0"/>
                    <a:pt x="101600" y="0"/>
                  </a:cubicBezTo>
                </a:path>
              </a:pathLst>
            </a:custGeom>
            <a:solidFill>
              <a:srgbClr val="A6DA3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5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511" name="Google Shape;511;g3509642e72e_0_197"/>
            <p:cNvSpPr/>
            <p:nvPr/>
          </p:nvSpPr>
          <p:spPr>
            <a:xfrm>
              <a:off x="304800" y="1117600"/>
              <a:ext cx="2641600" cy="609600"/>
            </a:xfrm>
            <a:custGeom>
              <a:rect b="b" l="l" r="r" t="t"/>
              <a:pathLst>
                <a:path extrusionOk="0" h="609600" w="2641600">
                  <a:moveTo>
                    <a:pt x="101600" y="0"/>
                  </a:moveTo>
                  <a:lnTo>
                    <a:pt x="2540000" y="0"/>
                  </a:lnTo>
                  <a:cubicBezTo>
                    <a:pt x="2540000" y="0"/>
                    <a:pt x="2641600" y="0"/>
                    <a:pt x="2641600" y="101600"/>
                  </a:cubicBezTo>
                  <a:lnTo>
                    <a:pt x="2641600" y="508000"/>
                  </a:lnTo>
                  <a:cubicBezTo>
                    <a:pt x="2641600" y="508000"/>
                    <a:pt x="2641600" y="609600"/>
                    <a:pt x="2540000" y="609600"/>
                  </a:cubicBezTo>
                  <a:lnTo>
                    <a:pt x="101600" y="609600"/>
                  </a:lnTo>
                  <a:cubicBezTo>
                    <a:pt x="101600" y="609600"/>
                    <a:pt x="0" y="609600"/>
                    <a:pt x="0" y="508000"/>
                  </a:cubicBezTo>
                  <a:lnTo>
                    <a:pt x="0" y="101600"/>
                  </a:lnTo>
                  <a:cubicBezTo>
                    <a:pt x="0" y="101600"/>
                    <a:pt x="0" y="0"/>
                    <a:pt x="101600" y="0"/>
                  </a:cubicBezTo>
                </a:path>
              </a:pathLst>
            </a:custGeom>
            <a:noFill/>
            <a:ln cap="flat" cmpd="sng" w="12675">
              <a:solidFill>
                <a:srgbClr val="2C2C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5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pSp>
        <p:nvGrpSpPr>
          <p:cNvPr id="512" name="Google Shape;512;g3509642e72e_0_197"/>
          <p:cNvGrpSpPr/>
          <p:nvPr/>
        </p:nvGrpSpPr>
        <p:grpSpPr>
          <a:xfrm>
            <a:off x="3868526" y="4392506"/>
            <a:ext cx="2878582" cy="695066"/>
            <a:chOff x="2794000" y="3886200"/>
            <a:chExt cx="2540000" cy="609600"/>
          </a:xfrm>
        </p:grpSpPr>
        <p:sp>
          <p:nvSpPr>
            <p:cNvPr id="513" name="Google Shape;513;g3509642e72e_0_197"/>
            <p:cNvSpPr/>
            <p:nvPr/>
          </p:nvSpPr>
          <p:spPr>
            <a:xfrm>
              <a:off x="2794000" y="3886200"/>
              <a:ext cx="2540000" cy="609600"/>
            </a:xfrm>
            <a:custGeom>
              <a:rect b="b" l="l" r="r" t="t"/>
              <a:pathLst>
                <a:path extrusionOk="0" h="609600" w="2540000">
                  <a:moveTo>
                    <a:pt x="101600" y="0"/>
                  </a:moveTo>
                  <a:lnTo>
                    <a:pt x="2438400" y="0"/>
                  </a:lnTo>
                  <a:cubicBezTo>
                    <a:pt x="2438400" y="0"/>
                    <a:pt x="2540000" y="0"/>
                    <a:pt x="2540000" y="101600"/>
                  </a:cubicBezTo>
                  <a:lnTo>
                    <a:pt x="2540000" y="508000"/>
                  </a:lnTo>
                  <a:cubicBezTo>
                    <a:pt x="2540000" y="508000"/>
                    <a:pt x="2540000" y="609600"/>
                    <a:pt x="2438400" y="609600"/>
                  </a:cubicBezTo>
                  <a:lnTo>
                    <a:pt x="101600" y="609600"/>
                  </a:lnTo>
                  <a:cubicBezTo>
                    <a:pt x="101600" y="609600"/>
                    <a:pt x="0" y="609600"/>
                    <a:pt x="0" y="508000"/>
                  </a:cubicBezTo>
                  <a:lnTo>
                    <a:pt x="0" y="101600"/>
                  </a:lnTo>
                  <a:cubicBezTo>
                    <a:pt x="0" y="101600"/>
                    <a:pt x="0" y="0"/>
                    <a:pt x="101600" y="0"/>
                  </a:cubicBezTo>
                </a:path>
              </a:pathLst>
            </a:custGeom>
            <a:solidFill>
              <a:srgbClr val="FB67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5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514" name="Google Shape;514;g3509642e72e_0_197"/>
            <p:cNvSpPr/>
            <p:nvPr/>
          </p:nvSpPr>
          <p:spPr>
            <a:xfrm>
              <a:off x="2794000" y="3886200"/>
              <a:ext cx="2540000" cy="609600"/>
            </a:xfrm>
            <a:custGeom>
              <a:rect b="b" l="l" r="r" t="t"/>
              <a:pathLst>
                <a:path extrusionOk="0" h="609600" w="2540000">
                  <a:moveTo>
                    <a:pt x="101600" y="0"/>
                  </a:moveTo>
                  <a:lnTo>
                    <a:pt x="2438400" y="0"/>
                  </a:lnTo>
                  <a:cubicBezTo>
                    <a:pt x="2438400" y="0"/>
                    <a:pt x="2540000" y="0"/>
                    <a:pt x="2540000" y="101600"/>
                  </a:cubicBezTo>
                  <a:lnTo>
                    <a:pt x="2540000" y="508000"/>
                  </a:lnTo>
                  <a:cubicBezTo>
                    <a:pt x="2540000" y="508000"/>
                    <a:pt x="2540000" y="609600"/>
                    <a:pt x="2438400" y="609600"/>
                  </a:cubicBezTo>
                  <a:lnTo>
                    <a:pt x="101600" y="609600"/>
                  </a:lnTo>
                  <a:cubicBezTo>
                    <a:pt x="101600" y="609600"/>
                    <a:pt x="0" y="609600"/>
                    <a:pt x="0" y="508000"/>
                  </a:cubicBezTo>
                  <a:lnTo>
                    <a:pt x="0" y="101600"/>
                  </a:lnTo>
                  <a:cubicBezTo>
                    <a:pt x="0" y="101600"/>
                    <a:pt x="0" y="0"/>
                    <a:pt x="101600" y="0"/>
                  </a:cubicBezTo>
                </a:path>
              </a:pathLst>
            </a:custGeom>
            <a:noFill/>
            <a:ln cap="flat" cmpd="sng" w="12675">
              <a:solidFill>
                <a:srgbClr val="2C2C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5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pSp>
        <p:nvGrpSpPr>
          <p:cNvPr id="515" name="Google Shape;515;g3509642e72e_0_197"/>
          <p:cNvGrpSpPr/>
          <p:nvPr/>
        </p:nvGrpSpPr>
        <p:grpSpPr>
          <a:xfrm>
            <a:off x="6857112" y="3085298"/>
            <a:ext cx="2878582" cy="695066"/>
            <a:chOff x="5283200" y="2463800"/>
            <a:chExt cx="2540000" cy="609600"/>
          </a:xfrm>
        </p:grpSpPr>
        <p:sp>
          <p:nvSpPr>
            <p:cNvPr id="516" name="Google Shape;516;g3509642e72e_0_197"/>
            <p:cNvSpPr/>
            <p:nvPr/>
          </p:nvSpPr>
          <p:spPr>
            <a:xfrm>
              <a:off x="5283200" y="2463800"/>
              <a:ext cx="2540000" cy="609600"/>
            </a:xfrm>
            <a:custGeom>
              <a:rect b="b" l="l" r="r" t="t"/>
              <a:pathLst>
                <a:path extrusionOk="0" h="609600" w="2540000">
                  <a:moveTo>
                    <a:pt x="101600" y="0"/>
                  </a:moveTo>
                  <a:lnTo>
                    <a:pt x="2438400" y="0"/>
                  </a:lnTo>
                  <a:cubicBezTo>
                    <a:pt x="2438400" y="0"/>
                    <a:pt x="2540000" y="0"/>
                    <a:pt x="2540000" y="101600"/>
                  </a:cubicBezTo>
                  <a:lnTo>
                    <a:pt x="2540000" y="508000"/>
                  </a:lnTo>
                  <a:cubicBezTo>
                    <a:pt x="2540000" y="508000"/>
                    <a:pt x="2540000" y="609600"/>
                    <a:pt x="2438400" y="609600"/>
                  </a:cubicBezTo>
                  <a:lnTo>
                    <a:pt x="101600" y="609600"/>
                  </a:lnTo>
                  <a:cubicBezTo>
                    <a:pt x="101600" y="609600"/>
                    <a:pt x="0" y="609600"/>
                    <a:pt x="0" y="508000"/>
                  </a:cubicBezTo>
                  <a:lnTo>
                    <a:pt x="0" y="101600"/>
                  </a:lnTo>
                  <a:cubicBezTo>
                    <a:pt x="0" y="101600"/>
                    <a:pt x="0" y="0"/>
                    <a:pt x="101600" y="0"/>
                  </a:cubicBezTo>
                </a:path>
              </a:pathLst>
            </a:custGeom>
            <a:solidFill>
              <a:srgbClr val="FFE71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5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517" name="Google Shape;517;g3509642e72e_0_197"/>
            <p:cNvSpPr/>
            <p:nvPr/>
          </p:nvSpPr>
          <p:spPr>
            <a:xfrm>
              <a:off x="5283200" y="2463800"/>
              <a:ext cx="2540000" cy="609600"/>
            </a:xfrm>
            <a:custGeom>
              <a:rect b="b" l="l" r="r" t="t"/>
              <a:pathLst>
                <a:path extrusionOk="0" h="609600" w="2540000">
                  <a:moveTo>
                    <a:pt x="101600" y="0"/>
                  </a:moveTo>
                  <a:lnTo>
                    <a:pt x="2438400" y="0"/>
                  </a:lnTo>
                  <a:cubicBezTo>
                    <a:pt x="2438400" y="0"/>
                    <a:pt x="2540000" y="0"/>
                    <a:pt x="2540000" y="101600"/>
                  </a:cubicBezTo>
                  <a:lnTo>
                    <a:pt x="2540000" y="508000"/>
                  </a:lnTo>
                  <a:cubicBezTo>
                    <a:pt x="2540000" y="508000"/>
                    <a:pt x="2540000" y="609600"/>
                    <a:pt x="2438400" y="609600"/>
                  </a:cubicBezTo>
                  <a:lnTo>
                    <a:pt x="101600" y="609600"/>
                  </a:lnTo>
                  <a:cubicBezTo>
                    <a:pt x="101600" y="609600"/>
                    <a:pt x="0" y="609600"/>
                    <a:pt x="0" y="508000"/>
                  </a:cubicBezTo>
                  <a:lnTo>
                    <a:pt x="0" y="101600"/>
                  </a:lnTo>
                  <a:cubicBezTo>
                    <a:pt x="0" y="101600"/>
                    <a:pt x="0" y="0"/>
                    <a:pt x="101600" y="0"/>
                  </a:cubicBezTo>
                </a:path>
              </a:pathLst>
            </a:custGeom>
            <a:noFill/>
            <a:ln cap="flat" cmpd="sng" w="12675">
              <a:solidFill>
                <a:srgbClr val="2C2C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5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sp>
        <p:nvSpPr>
          <p:cNvPr id="518" name="Google Shape;518;g3509642e72e_0_197"/>
          <p:cNvSpPr txBox="1"/>
          <p:nvPr/>
        </p:nvSpPr>
        <p:spPr>
          <a:xfrm>
            <a:off x="2118010" y="4030578"/>
            <a:ext cx="1467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F4F4F4"/>
                </a:solidFill>
                <a:latin typeface="Play"/>
                <a:ea typeface="Play"/>
                <a:cs typeface="Play"/>
                <a:sym typeface="Play"/>
              </a:rPr>
              <a:t>Refine Prompts</a:t>
            </a:r>
            <a:endParaRPr b="1" sz="150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19" name="Google Shape;519;g3509642e72e_0_197"/>
          <p:cNvSpPr txBox="1"/>
          <p:nvPr/>
        </p:nvSpPr>
        <p:spPr>
          <a:xfrm>
            <a:off x="2338693" y="2061183"/>
            <a:ext cx="1194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F4F4F4"/>
                </a:solidFill>
                <a:latin typeface="Play"/>
                <a:ea typeface="Play"/>
                <a:cs typeface="Play"/>
                <a:sym typeface="Play"/>
              </a:rPr>
              <a:t>Map Classes</a:t>
            </a:r>
            <a:endParaRPr b="1" sz="150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20" name="Google Shape;520;g3509642e72e_0_197"/>
          <p:cNvSpPr txBox="1"/>
          <p:nvPr/>
        </p:nvSpPr>
        <p:spPr>
          <a:xfrm>
            <a:off x="2256848" y="2408724"/>
            <a:ext cx="1295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F4F4F4"/>
                </a:solidFill>
                <a:latin typeface="Play"/>
                <a:ea typeface="Play"/>
                <a:cs typeface="Play"/>
                <a:sym typeface="Play"/>
              </a:rPr>
              <a:t>Map Services</a:t>
            </a:r>
            <a:endParaRPr b="1" sz="150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21" name="Google Shape;521;g3509642e72e_0_197"/>
          <p:cNvSpPr txBox="1"/>
          <p:nvPr/>
        </p:nvSpPr>
        <p:spPr>
          <a:xfrm>
            <a:off x="4377808" y="5208353"/>
            <a:ext cx="283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F4F4F4"/>
                </a:solidFill>
                <a:latin typeface="Play"/>
                <a:ea typeface="Play"/>
                <a:cs typeface="Play"/>
                <a:sym typeface="Play"/>
              </a:rPr>
              <a:t>Brick-by-Brick Reconstruction</a:t>
            </a:r>
            <a:br>
              <a:rPr b="1" i="0" lang="en-US" sz="1500" u="none" cap="none" strike="noStrike">
                <a:solidFill>
                  <a:srgbClr val="F4F4F4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1" i="0" lang="en-US" sz="1500" u="none" cap="none" strike="noStrike">
                <a:solidFill>
                  <a:srgbClr val="F4F4F4"/>
                </a:solidFill>
                <a:latin typeface="Play"/>
                <a:ea typeface="Play"/>
                <a:cs typeface="Play"/>
                <a:sym typeface="Play"/>
              </a:rPr>
              <a:t>(One Class at a time)</a:t>
            </a:r>
            <a:endParaRPr b="1" sz="150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22" name="Google Shape;522;g3509642e72e_0_197"/>
          <p:cNvSpPr txBox="1"/>
          <p:nvPr/>
        </p:nvSpPr>
        <p:spPr>
          <a:xfrm>
            <a:off x="4352862" y="5749462"/>
            <a:ext cx="2000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F4F4F4"/>
                </a:solidFill>
                <a:latin typeface="Play"/>
                <a:ea typeface="Play"/>
                <a:cs typeface="Play"/>
                <a:sym typeface="Play"/>
              </a:rPr>
              <a:t>Modular Architecture</a:t>
            </a:r>
            <a:endParaRPr b="1" sz="150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23" name="Google Shape;523;g3509642e72e_0_197"/>
          <p:cNvSpPr txBox="1"/>
          <p:nvPr/>
        </p:nvSpPr>
        <p:spPr>
          <a:xfrm>
            <a:off x="7494098" y="3823880"/>
            <a:ext cx="177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F4F4F4"/>
                </a:solidFill>
                <a:latin typeface="Play"/>
                <a:ea typeface="Play"/>
                <a:cs typeface="Play"/>
                <a:sym typeface="Play"/>
              </a:rPr>
              <a:t>Build TDD for New</a:t>
            </a:r>
            <a:br>
              <a:rPr b="1" i="0" lang="en-US" sz="1500" u="none" cap="none" strike="noStrike">
                <a:solidFill>
                  <a:srgbClr val="F4F4F4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1" i="0" lang="en-US" sz="1500" u="none" cap="none" strike="noStrike">
                <a:solidFill>
                  <a:srgbClr val="F4F4F4"/>
                </a:solidFill>
                <a:latin typeface="Play"/>
                <a:ea typeface="Play"/>
                <a:cs typeface="Play"/>
                <a:sym typeface="Play"/>
              </a:rPr>
              <a:t>Java Version</a:t>
            </a:r>
            <a:endParaRPr b="1" sz="150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24" name="Google Shape;524;g3509642e72e_0_197"/>
          <p:cNvSpPr txBox="1"/>
          <p:nvPr/>
        </p:nvSpPr>
        <p:spPr>
          <a:xfrm>
            <a:off x="2122904" y="3683038"/>
            <a:ext cx="15255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F4F4F4"/>
                </a:solidFill>
                <a:latin typeface="Play"/>
                <a:ea typeface="Play"/>
                <a:cs typeface="Play"/>
                <a:sym typeface="Play"/>
              </a:rPr>
              <a:t>Feedback Loop</a:t>
            </a:r>
            <a:endParaRPr b="1" sz="150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25" name="Google Shape;525;g3509642e72e_0_197"/>
          <p:cNvSpPr txBox="1"/>
          <p:nvPr/>
        </p:nvSpPr>
        <p:spPr>
          <a:xfrm>
            <a:off x="7052876" y="2177030"/>
            <a:ext cx="293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F4F4F4"/>
                </a:solidFill>
                <a:latin typeface="Play"/>
                <a:ea typeface="Play"/>
                <a:cs typeface="Play"/>
                <a:sym typeface="Play"/>
              </a:rPr>
              <a:t>Write Comprehensive Behavior</a:t>
            </a:r>
            <a:br>
              <a:rPr b="1" i="0" lang="en-US" sz="1500" u="none" cap="none" strike="noStrike">
                <a:solidFill>
                  <a:srgbClr val="F4F4F4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1" i="0" lang="en-US" sz="1500" u="none" cap="none" strike="noStrike">
                <a:solidFill>
                  <a:srgbClr val="F4F4F4"/>
                </a:solidFill>
                <a:latin typeface="Play"/>
                <a:ea typeface="Play"/>
                <a:cs typeface="Play"/>
                <a:sym typeface="Play"/>
              </a:rPr>
              <a:t>Document</a:t>
            </a:r>
            <a:endParaRPr b="1" sz="150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26" name="Google Shape;526;g3509642e72e_0_197"/>
          <p:cNvSpPr/>
          <p:nvPr/>
        </p:nvSpPr>
        <p:spPr>
          <a:xfrm>
            <a:off x="4041122" y="1583058"/>
            <a:ext cx="345186" cy="878588"/>
          </a:xfrm>
          <a:custGeom>
            <a:rect b="b" l="l" r="r" t="t"/>
            <a:pathLst>
              <a:path extrusionOk="0" h="770691" w="304800">
                <a:moveTo>
                  <a:pt x="0" y="225"/>
                </a:moveTo>
                <a:lnTo>
                  <a:pt x="23706" y="225"/>
                </a:lnTo>
                <a:lnTo>
                  <a:pt x="24553" y="225"/>
                </a:lnTo>
                <a:cubicBezTo>
                  <a:pt x="69160" y="0"/>
                  <a:pt x="112018" y="17562"/>
                  <a:pt x="143640" y="49025"/>
                </a:cubicBezTo>
                <a:cubicBezTo>
                  <a:pt x="175262" y="80488"/>
                  <a:pt x="193040" y="123257"/>
                  <a:pt x="193040" y="167865"/>
                </a:cubicBezTo>
                <a:lnTo>
                  <a:pt x="193040" y="193265"/>
                </a:lnTo>
                <a:lnTo>
                  <a:pt x="193040" y="194111"/>
                </a:lnTo>
                <a:cubicBezTo>
                  <a:pt x="192656" y="223805"/>
                  <a:pt x="188956" y="256538"/>
                  <a:pt x="182033" y="291478"/>
                </a:cubicBezTo>
                <a:cubicBezTo>
                  <a:pt x="178490" y="311882"/>
                  <a:pt x="168035" y="345041"/>
                  <a:pt x="152400" y="385458"/>
                </a:cubicBezTo>
                <a:cubicBezTo>
                  <a:pt x="136764" y="425875"/>
                  <a:pt x="126309" y="459034"/>
                  <a:pt x="122766" y="479438"/>
                </a:cubicBezTo>
                <a:cubicBezTo>
                  <a:pt x="116003" y="514806"/>
                  <a:pt x="112587" y="547834"/>
                  <a:pt x="112606" y="577651"/>
                </a:cubicBezTo>
                <a:lnTo>
                  <a:pt x="112606" y="602205"/>
                </a:lnTo>
                <a:lnTo>
                  <a:pt x="112606" y="603051"/>
                </a:lnTo>
                <a:cubicBezTo>
                  <a:pt x="112606" y="695636"/>
                  <a:pt x="187661" y="770691"/>
                  <a:pt x="280246" y="770691"/>
                </a:cubicBezTo>
                <a:lnTo>
                  <a:pt x="281093" y="770691"/>
                </a:lnTo>
                <a:lnTo>
                  <a:pt x="304800" y="770691"/>
                </a:lnTo>
              </a:path>
            </a:pathLst>
          </a:custGeom>
          <a:noFill/>
          <a:ln cap="flat" cmpd="sng" w="12675">
            <a:solidFill>
              <a:srgbClr val="F4F4F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27" name="Google Shape;527;g3509642e72e_0_197"/>
          <p:cNvSpPr/>
          <p:nvPr/>
        </p:nvSpPr>
        <p:spPr>
          <a:xfrm>
            <a:off x="6228767" y="1670200"/>
            <a:ext cx="460248" cy="791463"/>
          </a:xfrm>
          <a:custGeom>
            <a:rect b="b" l="l" r="r" t="t"/>
            <a:pathLst>
              <a:path extrusionOk="0" h="694266" w="406400">
                <a:moveTo>
                  <a:pt x="406400" y="0"/>
                </a:moveTo>
                <a:lnTo>
                  <a:pt x="381000" y="0"/>
                </a:lnTo>
                <a:lnTo>
                  <a:pt x="380153" y="0"/>
                </a:lnTo>
                <a:cubicBezTo>
                  <a:pt x="282424" y="0"/>
                  <a:pt x="203200" y="79224"/>
                  <a:pt x="203200" y="176953"/>
                </a:cubicBezTo>
                <a:lnTo>
                  <a:pt x="203200" y="516466"/>
                </a:lnTo>
                <a:lnTo>
                  <a:pt x="203200" y="517313"/>
                </a:lnTo>
                <a:cubicBezTo>
                  <a:pt x="203200" y="615041"/>
                  <a:pt x="123975" y="694266"/>
                  <a:pt x="26246" y="694266"/>
                </a:cubicBezTo>
                <a:lnTo>
                  <a:pt x="25400" y="694266"/>
                </a:lnTo>
                <a:lnTo>
                  <a:pt x="0" y="694266"/>
                </a:lnTo>
              </a:path>
            </a:pathLst>
          </a:custGeom>
          <a:noFill/>
          <a:ln cap="flat" cmpd="sng" w="12675">
            <a:solidFill>
              <a:srgbClr val="F4F4F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28" name="Google Shape;528;g3509642e72e_0_197"/>
          <p:cNvSpPr/>
          <p:nvPr/>
        </p:nvSpPr>
        <p:spPr>
          <a:xfrm>
            <a:off x="3522996" y="1930856"/>
            <a:ext cx="268477" cy="231648"/>
          </a:xfrm>
          <a:custGeom>
            <a:rect b="b" l="l" r="r" t="t"/>
            <a:pathLst>
              <a:path extrusionOk="0" h="203200" w="237066">
                <a:moveTo>
                  <a:pt x="237066" y="0"/>
                </a:moveTo>
                <a:lnTo>
                  <a:pt x="237066" y="101600"/>
                </a:lnTo>
                <a:lnTo>
                  <a:pt x="237066" y="203200"/>
                </a:lnTo>
                <a:lnTo>
                  <a:pt x="118533" y="203200"/>
                </a:lnTo>
                <a:lnTo>
                  <a:pt x="0" y="203200"/>
                </a:lnTo>
              </a:path>
            </a:pathLst>
          </a:custGeom>
          <a:noFill/>
          <a:ln cap="flat" cmpd="sng" w="12675">
            <a:solidFill>
              <a:srgbClr val="F4F4F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29" name="Google Shape;529;g3509642e72e_0_197"/>
          <p:cNvSpPr/>
          <p:nvPr/>
        </p:nvSpPr>
        <p:spPr>
          <a:xfrm>
            <a:off x="3522996" y="1930856"/>
            <a:ext cx="268477" cy="579120"/>
          </a:xfrm>
          <a:custGeom>
            <a:rect b="b" l="l" r="r" t="t"/>
            <a:pathLst>
              <a:path extrusionOk="0" h="508000" w="237066">
                <a:moveTo>
                  <a:pt x="237066" y="0"/>
                </a:moveTo>
                <a:lnTo>
                  <a:pt x="237066" y="63500"/>
                </a:lnTo>
                <a:lnTo>
                  <a:pt x="237066" y="406400"/>
                </a:lnTo>
                <a:cubicBezTo>
                  <a:pt x="237066" y="462512"/>
                  <a:pt x="191578" y="508000"/>
                  <a:pt x="135466" y="508000"/>
                </a:cubicBezTo>
                <a:lnTo>
                  <a:pt x="134619" y="508000"/>
                </a:lnTo>
                <a:lnTo>
                  <a:pt x="0" y="508000"/>
                </a:lnTo>
              </a:path>
            </a:pathLst>
          </a:custGeom>
          <a:noFill/>
          <a:ln cap="flat" cmpd="sng" w="12675">
            <a:solidFill>
              <a:srgbClr val="F4F4F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30" name="Google Shape;530;g3509642e72e_0_197"/>
          <p:cNvSpPr/>
          <p:nvPr/>
        </p:nvSpPr>
        <p:spPr>
          <a:xfrm>
            <a:off x="4098692" y="5087680"/>
            <a:ext cx="172593" cy="763473"/>
          </a:xfrm>
          <a:custGeom>
            <a:rect b="b" l="l" r="r" t="t"/>
            <a:pathLst>
              <a:path extrusionOk="0" h="669713" w="152400">
                <a:moveTo>
                  <a:pt x="152400" y="669713"/>
                </a:moveTo>
                <a:lnTo>
                  <a:pt x="102446" y="669713"/>
                </a:lnTo>
                <a:lnTo>
                  <a:pt x="101600" y="669713"/>
                </a:lnTo>
                <a:cubicBezTo>
                  <a:pt x="45487" y="669713"/>
                  <a:pt x="0" y="624225"/>
                  <a:pt x="0" y="568113"/>
                </a:cubicBezTo>
                <a:lnTo>
                  <a:pt x="0" y="83819"/>
                </a:lnTo>
                <a:lnTo>
                  <a:pt x="0" y="0"/>
                </a:lnTo>
              </a:path>
            </a:pathLst>
          </a:custGeom>
          <a:noFill/>
          <a:ln cap="flat" cmpd="sng" w="12675">
            <a:solidFill>
              <a:srgbClr val="F4F4F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31" name="Google Shape;531;g3509642e72e_0_197"/>
          <p:cNvSpPr/>
          <p:nvPr/>
        </p:nvSpPr>
        <p:spPr>
          <a:xfrm>
            <a:off x="4098692" y="5087680"/>
            <a:ext cx="172593" cy="337820"/>
          </a:xfrm>
          <a:custGeom>
            <a:rect b="b" l="l" r="r" t="t"/>
            <a:pathLst>
              <a:path extrusionOk="0" h="296333" w="152400">
                <a:moveTo>
                  <a:pt x="152400" y="296333"/>
                </a:moveTo>
                <a:lnTo>
                  <a:pt x="76200" y="296333"/>
                </a:lnTo>
                <a:lnTo>
                  <a:pt x="0" y="296333"/>
                </a:lnTo>
                <a:lnTo>
                  <a:pt x="0" y="148166"/>
                </a:lnTo>
                <a:lnTo>
                  <a:pt x="0" y="0"/>
                </a:lnTo>
              </a:path>
            </a:pathLst>
          </a:custGeom>
          <a:noFill/>
          <a:ln cap="flat" cmpd="sng" w="12675">
            <a:solidFill>
              <a:srgbClr val="F4F4F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32" name="Google Shape;532;g3509642e72e_0_197"/>
          <p:cNvSpPr/>
          <p:nvPr/>
        </p:nvSpPr>
        <p:spPr>
          <a:xfrm>
            <a:off x="6852437" y="2017741"/>
            <a:ext cx="99720" cy="144780"/>
          </a:xfrm>
          <a:custGeom>
            <a:rect b="b" l="l" r="r" t="t"/>
            <a:pathLst>
              <a:path extrusionOk="0" h="127000" w="88053">
                <a:moveTo>
                  <a:pt x="88053" y="127000"/>
                </a:moveTo>
                <a:lnTo>
                  <a:pt x="44026" y="127000"/>
                </a:lnTo>
                <a:lnTo>
                  <a:pt x="0" y="127000"/>
                </a:lnTo>
                <a:lnTo>
                  <a:pt x="0" y="95673"/>
                </a:lnTo>
                <a:lnTo>
                  <a:pt x="0" y="63500"/>
                </a:lnTo>
                <a:lnTo>
                  <a:pt x="29633" y="63500"/>
                </a:lnTo>
                <a:lnTo>
                  <a:pt x="59266" y="63500"/>
                </a:lnTo>
                <a:lnTo>
                  <a:pt x="59266" y="32173"/>
                </a:lnTo>
                <a:lnTo>
                  <a:pt x="59266" y="0"/>
                </a:lnTo>
              </a:path>
            </a:pathLst>
          </a:custGeom>
          <a:noFill/>
          <a:ln cap="flat" cmpd="sng" w="12675">
            <a:solidFill>
              <a:srgbClr val="F4F4F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33" name="Google Shape;533;g3509642e72e_0_197"/>
          <p:cNvSpPr/>
          <p:nvPr/>
        </p:nvSpPr>
        <p:spPr>
          <a:xfrm>
            <a:off x="6919602" y="2017741"/>
            <a:ext cx="978027" cy="511556"/>
          </a:xfrm>
          <a:custGeom>
            <a:rect b="b" l="l" r="r" t="t"/>
            <a:pathLst>
              <a:path extrusionOk="0" h="448733" w="863600">
                <a:moveTo>
                  <a:pt x="863600" y="448733"/>
                </a:moveTo>
                <a:lnTo>
                  <a:pt x="102446" y="448733"/>
                </a:lnTo>
                <a:lnTo>
                  <a:pt x="101600" y="448733"/>
                </a:lnTo>
                <a:cubicBezTo>
                  <a:pt x="45487" y="448733"/>
                  <a:pt x="0" y="403245"/>
                  <a:pt x="0" y="347133"/>
                </a:cubicBezTo>
                <a:lnTo>
                  <a:pt x="0" y="55879"/>
                </a:lnTo>
                <a:lnTo>
                  <a:pt x="0" y="0"/>
                </a:lnTo>
              </a:path>
            </a:pathLst>
          </a:custGeom>
          <a:noFill/>
          <a:ln cap="flat" cmpd="sng" w="12675">
            <a:solidFill>
              <a:srgbClr val="F4F4F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34" name="Google Shape;534;g3509642e72e_0_197"/>
          <p:cNvSpPr/>
          <p:nvPr/>
        </p:nvSpPr>
        <p:spPr>
          <a:xfrm>
            <a:off x="4041121" y="3021746"/>
            <a:ext cx="345186" cy="183387"/>
          </a:xfrm>
          <a:custGeom>
            <a:rect b="b" l="l" r="r" t="t"/>
            <a:pathLst>
              <a:path extrusionOk="0" h="160866" w="304800">
                <a:moveTo>
                  <a:pt x="304800" y="0"/>
                </a:moveTo>
                <a:lnTo>
                  <a:pt x="286173" y="0"/>
                </a:lnTo>
                <a:lnTo>
                  <a:pt x="285326" y="0"/>
                </a:lnTo>
                <a:cubicBezTo>
                  <a:pt x="260590" y="47"/>
                  <a:pt x="233698" y="7647"/>
                  <a:pt x="207433" y="22013"/>
                </a:cubicBezTo>
                <a:cubicBezTo>
                  <a:pt x="191909" y="30196"/>
                  <a:pt x="172135" y="51187"/>
                  <a:pt x="152400" y="80433"/>
                </a:cubicBezTo>
                <a:cubicBezTo>
                  <a:pt x="132664" y="109679"/>
                  <a:pt x="112890" y="130670"/>
                  <a:pt x="97366" y="138853"/>
                </a:cubicBezTo>
                <a:cubicBezTo>
                  <a:pt x="71406" y="153053"/>
                  <a:pt x="44827" y="160647"/>
                  <a:pt x="20320" y="160866"/>
                </a:cubicBezTo>
                <a:lnTo>
                  <a:pt x="19473" y="160866"/>
                </a:lnTo>
                <a:lnTo>
                  <a:pt x="0" y="160866"/>
                </a:lnTo>
              </a:path>
            </a:pathLst>
          </a:custGeom>
          <a:noFill/>
          <a:ln cap="flat" cmpd="sng" w="12675">
            <a:solidFill>
              <a:srgbClr val="F4F4F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35" name="Google Shape;535;g3509642e72e_0_197"/>
          <p:cNvSpPr/>
          <p:nvPr/>
        </p:nvSpPr>
        <p:spPr>
          <a:xfrm>
            <a:off x="6228766" y="3021746"/>
            <a:ext cx="460248" cy="96519"/>
          </a:xfrm>
          <a:custGeom>
            <a:rect b="b" l="l" r="r" t="t"/>
            <a:pathLst>
              <a:path extrusionOk="0" h="84666" w="406400">
                <a:moveTo>
                  <a:pt x="406400" y="84666"/>
                </a:moveTo>
                <a:lnTo>
                  <a:pt x="381000" y="84666"/>
                </a:lnTo>
                <a:lnTo>
                  <a:pt x="380153" y="84666"/>
                </a:lnTo>
                <a:cubicBezTo>
                  <a:pt x="352546" y="84529"/>
                  <a:pt x="322047" y="80824"/>
                  <a:pt x="289560" y="73659"/>
                </a:cubicBezTo>
                <a:cubicBezTo>
                  <a:pt x="270641" y="69892"/>
                  <a:pt x="240131" y="58824"/>
                  <a:pt x="203200" y="42333"/>
                </a:cubicBezTo>
                <a:cubicBezTo>
                  <a:pt x="166268" y="25841"/>
                  <a:pt x="135758" y="14774"/>
                  <a:pt x="116840" y="11006"/>
                </a:cubicBezTo>
                <a:cubicBezTo>
                  <a:pt x="84352" y="3842"/>
                  <a:pt x="53853" y="136"/>
                  <a:pt x="26246" y="0"/>
                </a:cubicBezTo>
                <a:lnTo>
                  <a:pt x="25400" y="0"/>
                </a:lnTo>
                <a:lnTo>
                  <a:pt x="0" y="0"/>
                </a:lnTo>
              </a:path>
            </a:pathLst>
          </a:custGeom>
          <a:noFill/>
          <a:ln cap="flat" cmpd="sng" w="12675">
            <a:solidFill>
              <a:srgbClr val="F4F4F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36" name="Google Shape;536;g3509642e72e_0_197"/>
          <p:cNvSpPr/>
          <p:nvPr/>
        </p:nvSpPr>
        <p:spPr>
          <a:xfrm>
            <a:off x="3522995" y="3552710"/>
            <a:ext cx="270396" cy="231648"/>
          </a:xfrm>
          <a:custGeom>
            <a:rect b="b" l="l" r="r" t="t"/>
            <a:pathLst>
              <a:path extrusionOk="0" h="203200" w="238760">
                <a:moveTo>
                  <a:pt x="238760" y="0"/>
                </a:moveTo>
                <a:lnTo>
                  <a:pt x="238760" y="101600"/>
                </a:lnTo>
                <a:lnTo>
                  <a:pt x="238760" y="203200"/>
                </a:lnTo>
                <a:lnTo>
                  <a:pt x="119380" y="203200"/>
                </a:lnTo>
                <a:lnTo>
                  <a:pt x="0" y="203200"/>
                </a:lnTo>
              </a:path>
            </a:pathLst>
          </a:custGeom>
          <a:noFill/>
          <a:ln cap="flat" cmpd="sng" w="12675">
            <a:solidFill>
              <a:srgbClr val="F4F4F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37" name="Google Shape;537;g3509642e72e_0_197"/>
          <p:cNvSpPr/>
          <p:nvPr/>
        </p:nvSpPr>
        <p:spPr>
          <a:xfrm>
            <a:off x="3522995" y="3552710"/>
            <a:ext cx="270396" cy="579120"/>
          </a:xfrm>
          <a:custGeom>
            <a:rect b="b" l="l" r="r" t="t"/>
            <a:pathLst>
              <a:path extrusionOk="0" h="508000" w="238760">
                <a:moveTo>
                  <a:pt x="238760" y="0"/>
                </a:moveTo>
                <a:lnTo>
                  <a:pt x="238760" y="63500"/>
                </a:lnTo>
                <a:lnTo>
                  <a:pt x="238760" y="406400"/>
                </a:lnTo>
                <a:cubicBezTo>
                  <a:pt x="238760" y="462512"/>
                  <a:pt x="193272" y="508000"/>
                  <a:pt x="137160" y="508000"/>
                </a:cubicBezTo>
                <a:lnTo>
                  <a:pt x="136313" y="508000"/>
                </a:lnTo>
                <a:lnTo>
                  <a:pt x="0" y="508000"/>
                </a:lnTo>
              </a:path>
            </a:pathLst>
          </a:custGeom>
          <a:noFill/>
          <a:ln cap="flat" cmpd="sng" w="12675">
            <a:solidFill>
              <a:srgbClr val="F4F4F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38" name="Google Shape;538;g3509642e72e_0_197"/>
          <p:cNvSpPr/>
          <p:nvPr/>
        </p:nvSpPr>
        <p:spPr>
          <a:xfrm>
            <a:off x="5307654" y="3581672"/>
            <a:ext cx="9588" cy="810768"/>
          </a:xfrm>
          <a:custGeom>
            <a:rect b="b" l="l" r="r" t="t"/>
            <a:pathLst>
              <a:path extrusionOk="0" h="711200" w="8466">
                <a:moveTo>
                  <a:pt x="0" y="0"/>
                </a:moveTo>
                <a:lnTo>
                  <a:pt x="0" y="355600"/>
                </a:lnTo>
                <a:lnTo>
                  <a:pt x="0" y="711200"/>
                </a:lnTo>
              </a:path>
            </a:pathLst>
          </a:custGeom>
          <a:noFill/>
          <a:ln cap="flat" cmpd="sng" w="12675">
            <a:solidFill>
              <a:srgbClr val="F4F4F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39" name="Google Shape;539;g3509642e72e_0_197"/>
          <p:cNvSpPr/>
          <p:nvPr/>
        </p:nvSpPr>
        <p:spPr>
          <a:xfrm>
            <a:off x="7087177" y="3780438"/>
            <a:ext cx="294366" cy="144780"/>
          </a:xfrm>
          <a:custGeom>
            <a:rect b="b" l="l" r="r" t="t"/>
            <a:pathLst>
              <a:path extrusionOk="0" h="127000" w="259926">
                <a:moveTo>
                  <a:pt x="259926" y="127000"/>
                </a:moveTo>
                <a:lnTo>
                  <a:pt x="130386" y="127000"/>
                </a:lnTo>
                <a:lnTo>
                  <a:pt x="0" y="127000"/>
                </a:lnTo>
                <a:lnTo>
                  <a:pt x="0" y="63500"/>
                </a:lnTo>
                <a:lnTo>
                  <a:pt x="0" y="0"/>
                </a:lnTo>
              </a:path>
            </a:pathLst>
          </a:custGeom>
          <a:noFill/>
          <a:ln cap="flat" cmpd="sng" w="12675">
            <a:solidFill>
              <a:srgbClr val="F4F4F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40" name="Google Shape;540;g3509642e72e_0_197"/>
          <p:cNvSpPr txBox="1"/>
          <p:nvPr/>
        </p:nvSpPr>
        <p:spPr>
          <a:xfrm>
            <a:off x="4865807" y="4522927"/>
            <a:ext cx="138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2C2C2C"/>
                </a:solidFill>
                <a:latin typeface="Play"/>
                <a:ea typeface="Play"/>
                <a:cs typeface="Play"/>
                <a:sym typeface="Play"/>
              </a:rPr>
              <a:t>4) Controlled</a:t>
            </a:r>
            <a:br>
              <a:rPr b="1" i="0" lang="en-US" sz="1500" u="none" cap="none" strike="noStrike">
                <a:solidFill>
                  <a:srgbClr val="2C2C2C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1" i="0" lang="en-US" sz="1500" u="none" cap="none" strike="noStrike">
                <a:solidFill>
                  <a:srgbClr val="2C2C2C"/>
                </a:solidFill>
                <a:latin typeface="Play"/>
                <a:ea typeface="Play"/>
                <a:cs typeface="Play"/>
                <a:sym typeface="Play"/>
              </a:rPr>
              <a:t>Modernization</a:t>
            </a:r>
            <a:endParaRPr b="1" sz="150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41" name="Google Shape;541;g3509642e72e_0_197"/>
          <p:cNvSpPr txBox="1"/>
          <p:nvPr/>
        </p:nvSpPr>
        <p:spPr>
          <a:xfrm>
            <a:off x="7510505" y="3215685"/>
            <a:ext cx="211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2C2C2C"/>
                </a:solidFill>
                <a:latin typeface="Play"/>
                <a:ea typeface="Play"/>
                <a:cs typeface="Play"/>
                <a:sym typeface="Play"/>
              </a:rPr>
              <a:t>3) Lock the Logic with</a:t>
            </a:r>
            <a:br>
              <a:rPr b="1" i="0" lang="en-US" sz="1500" u="none" cap="none" strike="noStrike">
                <a:solidFill>
                  <a:srgbClr val="2C2C2C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1" i="0" lang="en-US" sz="1500" u="none" cap="none" strike="noStrike">
                <a:solidFill>
                  <a:srgbClr val="2C2C2C"/>
                </a:solidFill>
                <a:latin typeface="Play"/>
                <a:ea typeface="Play"/>
                <a:cs typeface="Play"/>
                <a:sym typeface="Play"/>
              </a:rPr>
              <a:t>Tests</a:t>
            </a:r>
            <a:endParaRPr b="1" sz="150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42" name="Google Shape;542;g3509642e72e_0_197"/>
          <p:cNvSpPr txBox="1"/>
          <p:nvPr/>
        </p:nvSpPr>
        <p:spPr>
          <a:xfrm>
            <a:off x="728955" y="2930532"/>
            <a:ext cx="280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2C2C2C"/>
                </a:solidFill>
                <a:latin typeface="Play"/>
                <a:ea typeface="Play"/>
                <a:cs typeface="Play"/>
                <a:sym typeface="Play"/>
              </a:rPr>
              <a:t>5) Iterate, Validate, and Adjust</a:t>
            </a:r>
            <a:br>
              <a:rPr b="1" i="0" lang="en-US" sz="1500" u="none" cap="none" strike="noStrike">
                <a:solidFill>
                  <a:srgbClr val="2C2C2C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1" i="0" lang="en-US" sz="1500" u="none" cap="none" strike="noStrike">
                <a:solidFill>
                  <a:srgbClr val="2C2C2C"/>
                </a:solidFill>
                <a:latin typeface="Play"/>
                <a:ea typeface="Play"/>
                <a:cs typeface="Play"/>
                <a:sym typeface="Play"/>
              </a:rPr>
              <a:t>Prompts</a:t>
            </a:r>
            <a:endParaRPr b="1" sz="150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43" name="Google Shape;543;g3509642e72e_0_197"/>
          <p:cNvSpPr txBox="1"/>
          <p:nvPr/>
        </p:nvSpPr>
        <p:spPr>
          <a:xfrm>
            <a:off x="4678897" y="2669379"/>
            <a:ext cx="1381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2C2C2C"/>
                </a:solidFill>
                <a:latin typeface="Play"/>
                <a:ea typeface="Play"/>
                <a:cs typeface="Play"/>
                <a:sym typeface="Play"/>
              </a:rPr>
              <a:t>Brownfield</a:t>
            </a:r>
            <a:br>
              <a:rPr b="1" i="0" lang="en-US" sz="1500" u="none" cap="none" strike="noStrike">
                <a:solidFill>
                  <a:srgbClr val="2C2C2C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1" i="0" lang="en-US" sz="1500" u="none" cap="none" strike="noStrike">
                <a:solidFill>
                  <a:srgbClr val="2C2C2C"/>
                </a:solidFill>
                <a:latin typeface="Play"/>
                <a:ea typeface="Play"/>
                <a:cs typeface="Play"/>
                <a:sym typeface="Play"/>
              </a:rPr>
              <a:t>Modernization</a:t>
            </a:r>
            <a:br>
              <a:rPr b="1" i="0" lang="en-US" sz="1500" u="none" cap="none" strike="noStrike">
                <a:solidFill>
                  <a:srgbClr val="2C2C2C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1" i="0" lang="en-US" sz="1500" u="none" cap="none" strike="noStrike">
                <a:solidFill>
                  <a:srgbClr val="2C2C2C"/>
                </a:solidFill>
                <a:latin typeface="Play"/>
                <a:ea typeface="Play"/>
                <a:cs typeface="Play"/>
                <a:sym typeface="Play"/>
              </a:rPr>
              <a:t>Journey</a:t>
            </a:r>
            <a:endParaRPr b="1" sz="150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44" name="Google Shape;544;g3509642e72e_0_197"/>
          <p:cNvSpPr txBox="1"/>
          <p:nvPr/>
        </p:nvSpPr>
        <p:spPr>
          <a:xfrm>
            <a:off x="7309731" y="1452988"/>
            <a:ext cx="241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2C2C2C"/>
                </a:solidFill>
                <a:latin typeface="Play"/>
                <a:ea typeface="Play"/>
                <a:cs typeface="Play"/>
                <a:sym typeface="Play"/>
              </a:rPr>
              <a:t>2) Define Behavior Before</a:t>
            </a:r>
            <a:br>
              <a:rPr b="1" i="0" lang="en-US" sz="1500" u="none" cap="none" strike="noStrike">
                <a:solidFill>
                  <a:srgbClr val="2C2C2C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1" i="0" lang="en-US" sz="1500" u="none" cap="none" strike="noStrike">
                <a:solidFill>
                  <a:srgbClr val="2C2C2C"/>
                </a:solidFill>
                <a:latin typeface="Play"/>
                <a:ea typeface="Play"/>
                <a:cs typeface="Play"/>
                <a:sym typeface="Play"/>
              </a:rPr>
              <a:t>Code</a:t>
            </a:r>
            <a:endParaRPr b="1" sz="150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45" name="Google Shape;545;g3509642e72e_0_197"/>
          <p:cNvSpPr txBox="1"/>
          <p:nvPr/>
        </p:nvSpPr>
        <p:spPr>
          <a:xfrm>
            <a:off x="1185574" y="1366103"/>
            <a:ext cx="263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2C2C2C"/>
                </a:solidFill>
                <a:latin typeface="Play"/>
                <a:ea typeface="Play"/>
                <a:cs typeface="Play"/>
                <a:sym typeface="Play"/>
              </a:rPr>
              <a:t>1) Codebase Discovery and</a:t>
            </a:r>
            <a:br>
              <a:rPr b="1" i="0" lang="en-US" sz="1500" u="none" cap="none" strike="noStrike">
                <a:solidFill>
                  <a:srgbClr val="2C2C2C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1" i="0" lang="en-US" sz="1500" u="none" cap="none" strike="noStrike">
                <a:solidFill>
                  <a:srgbClr val="2C2C2C"/>
                </a:solidFill>
                <a:latin typeface="Play"/>
                <a:ea typeface="Play"/>
                <a:cs typeface="Play"/>
                <a:sym typeface="Play"/>
              </a:rPr>
              <a:t>Dependency Mapping</a:t>
            </a:r>
            <a:endParaRPr b="1" sz="150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46" name="Google Shape;546;g3509642e72e_0_197"/>
          <p:cNvSpPr/>
          <p:nvPr/>
        </p:nvSpPr>
        <p:spPr>
          <a:xfrm>
            <a:off x="3650456" y="3138738"/>
            <a:ext cx="275672" cy="277501"/>
          </a:xfrm>
          <a:custGeom>
            <a:rect b="b" l="l" r="r" t="t"/>
            <a:pathLst>
              <a:path extrusionOk="0" h="243422" w="243419">
                <a:moveTo>
                  <a:pt x="88190" y="68797"/>
                </a:moveTo>
                <a:lnTo>
                  <a:pt x="88190" y="14113"/>
                </a:lnTo>
                <a:cubicBezTo>
                  <a:pt x="88190" y="6317"/>
                  <a:pt x="94513" y="0"/>
                  <a:pt x="102309" y="5"/>
                </a:cubicBezTo>
                <a:lnTo>
                  <a:pt x="229309" y="5"/>
                </a:lnTo>
                <a:cubicBezTo>
                  <a:pt x="237100" y="5"/>
                  <a:pt x="243416" y="6322"/>
                  <a:pt x="243416" y="14113"/>
                </a:cubicBezTo>
                <a:lnTo>
                  <a:pt x="243416" y="98780"/>
                </a:lnTo>
                <a:cubicBezTo>
                  <a:pt x="243419" y="102532"/>
                  <a:pt x="241927" y="106131"/>
                  <a:pt x="239269" y="108781"/>
                </a:cubicBezTo>
                <a:cubicBezTo>
                  <a:pt x="236612" y="111430"/>
                  <a:pt x="233008" y="112912"/>
                  <a:pt x="229256" y="112898"/>
                </a:cubicBezTo>
                <a:lnTo>
                  <a:pt x="185864" y="112898"/>
                </a:lnTo>
                <a:lnTo>
                  <a:pt x="144589" y="148172"/>
                </a:lnTo>
                <a:lnTo>
                  <a:pt x="145647" y="112898"/>
                </a:lnTo>
                <a:lnTo>
                  <a:pt x="103187" y="112898"/>
                </a:lnTo>
                <a:moveTo>
                  <a:pt x="195791" y="84672"/>
                </a:moveTo>
                <a:lnTo>
                  <a:pt x="169333" y="26464"/>
                </a:lnTo>
                <a:lnTo>
                  <a:pt x="142875" y="84672"/>
                </a:lnTo>
                <a:moveTo>
                  <a:pt x="148738" y="71771"/>
                </a:moveTo>
                <a:lnTo>
                  <a:pt x="189928" y="71771"/>
                </a:lnTo>
                <a:moveTo>
                  <a:pt x="116416" y="232839"/>
                </a:moveTo>
                <a:cubicBezTo>
                  <a:pt x="116416" y="238684"/>
                  <a:pt x="111678" y="243422"/>
                  <a:pt x="105833" y="243422"/>
                </a:cubicBezTo>
                <a:lnTo>
                  <a:pt x="10583" y="243422"/>
                </a:lnTo>
                <a:cubicBezTo>
                  <a:pt x="4738" y="243422"/>
                  <a:pt x="0" y="238684"/>
                  <a:pt x="0" y="232839"/>
                </a:cubicBezTo>
                <a:lnTo>
                  <a:pt x="0" y="195797"/>
                </a:lnTo>
                <a:cubicBezTo>
                  <a:pt x="0" y="163649"/>
                  <a:pt x="26060" y="137589"/>
                  <a:pt x="58208" y="137589"/>
                </a:cubicBezTo>
                <a:cubicBezTo>
                  <a:pt x="90355" y="137589"/>
                  <a:pt x="116416" y="163649"/>
                  <a:pt x="116416" y="195797"/>
                </a:cubicBezTo>
                <a:close/>
                <a:moveTo>
                  <a:pt x="116416" y="211672"/>
                </a:moveTo>
                <a:lnTo>
                  <a:pt x="0" y="211672"/>
                </a:lnTo>
                <a:moveTo>
                  <a:pt x="31750" y="182568"/>
                </a:moveTo>
                <a:cubicBezTo>
                  <a:pt x="31750" y="184029"/>
                  <a:pt x="32934" y="185214"/>
                  <a:pt x="34395" y="185214"/>
                </a:cubicBezTo>
                <a:cubicBezTo>
                  <a:pt x="35857" y="185214"/>
                  <a:pt x="37041" y="184029"/>
                  <a:pt x="37041" y="182568"/>
                </a:cubicBezTo>
                <a:cubicBezTo>
                  <a:pt x="37041" y="181107"/>
                  <a:pt x="35857" y="179922"/>
                  <a:pt x="34395" y="179922"/>
                </a:cubicBezTo>
                <a:cubicBezTo>
                  <a:pt x="32934" y="179922"/>
                  <a:pt x="31750" y="181107"/>
                  <a:pt x="31750" y="182568"/>
                </a:cubicBezTo>
                <a:moveTo>
                  <a:pt x="79375" y="182568"/>
                </a:moveTo>
                <a:cubicBezTo>
                  <a:pt x="79375" y="184029"/>
                  <a:pt x="80559" y="185214"/>
                  <a:pt x="82020" y="185214"/>
                </a:cubicBezTo>
                <a:cubicBezTo>
                  <a:pt x="83482" y="185214"/>
                  <a:pt x="84666" y="184029"/>
                  <a:pt x="84666" y="182568"/>
                </a:cubicBezTo>
                <a:cubicBezTo>
                  <a:pt x="84666" y="181107"/>
                  <a:pt x="83482" y="179922"/>
                  <a:pt x="82020" y="179922"/>
                </a:cubicBezTo>
                <a:cubicBezTo>
                  <a:pt x="80559" y="179922"/>
                  <a:pt x="79375" y="181107"/>
                  <a:pt x="79375" y="182568"/>
                </a:cubicBezTo>
                <a:moveTo>
                  <a:pt x="58208" y="116422"/>
                </a:moveTo>
                <a:lnTo>
                  <a:pt x="58208" y="137589"/>
                </a:lnTo>
                <a:moveTo>
                  <a:pt x="42333" y="100547"/>
                </a:moveTo>
                <a:cubicBezTo>
                  <a:pt x="42333" y="91780"/>
                  <a:pt x="49440" y="84672"/>
                  <a:pt x="58208" y="84672"/>
                </a:cubicBezTo>
                <a:cubicBezTo>
                  <a:pt x="66975" y="84672"/>
                  <a:pt x="74083" y="91780"/>
                  <a:pt x="74083" y="100547"/>
                </a:cubicBezTo>
                <a:cubicBezTo>
                  <a:pt x="74083" y="109314"/>
                  <a:pt x="66975" y="116422"/>
                  <a:pt x="58208" y="116422"/>
                </a:cubicBezTo>
                <a:cubicBezTo>
                  <a:pt x="49440" y="116422"/>
                  <a:pt x="42333" y="109314"/>
                  <a:pt x="42333" y="100547"/>
                </a:cubicBezTo>
              </a:path>
            </a:pathLst>
          </a:custGeom>
          <a:noFill/>
          <a:ln cap="flat" cmpd="sng" w="12675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47" name="Google Shape;547;g3509642e72e_0_197"/>
          <p:cNvSpPr/>
          <p:nvPr/>
        </p:nvSpPr>
        <p:spPr>
          <a:xfrm>
            <a:off x="4507675" y="4601364"/>
            <a:ext cx="275669" cy="277494"/>
          </a:xfrm>
          <a:custGeom>
            <a:rect b="b" l="l" r="r" t="t"/>
            <a:pathLst>
              <a:path extrusionOk="0" h="243416" w="243416">
                <a:moveTo>
                  <a:pt x="140641" y="0"/>
                </a:moveTo>
                <a:lnTo>
                  <a:pt x="232600" y="0"/>
                </a:lnTo>
                <a:cubicBezTo>
                  <a:pt x="232600" y="0"/>
                  <a:pt x="243416" y="0"/>
                  <a:pt x="243416" y="10816"/>
                </a:cubicBezTo>
                <a:lnTo>
                  <a:pt x="243416" y="97366"/>
                </a:lnTo>
                <a:cubicBezTo>
                  <a:pt x="243416" y="97366"/>
                  <a:pt x="243416" y="108182"/>
                  <a:pt x="232600" y="108182"/>
                </a:cubicBezTo>
                <a:lnTo>
                  <a:pt x="140641" y="108182"/>
                </a:lnTo>
                <a:cubicBezTo>
                  <a:pt x="140641" y="108182"/>
                  <a:pt x="129825" y="108182"/>
                  <a:pt x="129825" y="97366"/>
                </a:cubicBezTo>
                <a:lnTo>
                  <a:pt x="129825" y="10816"/>
                </a:lnTo>
                <a:cubicBezTo>
                  <a:pt x="129825" y="10816"/>
                  <a:pt x="129825" y="0"/>
                  <a:pt x="140641" y="0"/>
                </a:cubicBezTo>
                <a:moveTo>
                  <a:pt x="129825" y="36840"/>
                </a:moveTo>
                <a:lnTo>
                  <a:pt x="243416" y="36840"/>
                </a:lnTo>
                <a:moveTo>
                  <a:pt x="129825" y="72516"/>
                </a:moveTo>
                <a:lnTo>
                  <a:pt x="243416" y="72516"/>
                </a:lnTo>
                <a:moveTo>
                  <a:pt x="181197" y="108182"/>
                </a:moveTo>
                <a:lnTo>
                  <a:pt x="181197" y="36840"/>
                </a:lnTo>
                <a:moveTo>
                  <a:pt x="211656" y="108182"/>
                </a:moveTo>
                <a:lnTo>
                  <a:pt x="211656" y="36840"/>
                </a:lnTo>
                <a:moveTo>
                  <a:pt x="48683" y="66675"/>
                </a:moveTo>
                <a:lnTo>
                  <a:pt x="24341" y="89958"/>
                </a:lnTo>
                <a:lnTo>
                  <a:pt x="24341" y="66675"/>
                </a:lnTo>
                <a:cubicBezTo>
                  <a:pt x="24688" y="49097"/>
                  <a:pt x="39223" y="35131"/>
                  <a:pt x="56800" y="35485"/>
                </a:cubicBezTo>
                <a:lnTo>
                  <a:pt x="97366" y="35485"/>
                </a:lnTo>
                <a:moveTo>
                  <a:pt x="0" y="66675"/>
                </a:moveTo>
                <a:lnTo>
                  <a:pt x="24341" y="90011"/>
                </a:lnTo>
                <a:moveTo>
                  <a:pt x="73025" y="58853"/>
                </a:moveTo>
                <a:lnTo>
                  <a:pt x="97366" y="35485"/>
                </a:lnTo>
                <a:lnTo>
                  <a:pt x="73025" y="12117"/>
                </a:lnTo>
                <a:moveTo>
                  <a:pt x="10816" y="118999"/>
                </a:moveTo>
                <a:lnTo>
                  <a:pt x="70326" y="118999"/>
                </a:lnTo>
                <a:cubicBezTo>
                  <a:pt x="70326" y="118999"/>
                  <a:pt x="81142" y="118999"/>
                  <a:pt x="81142" y="129815"/>
                </a:cubicBezTo>
                <a:lnTo>
                  <a:pt x="81142" y="232600"/>
                </a:lnTo>
                <a:cubicBezTo>
                  <a:pt x="81142" y="232600"/>
                  <a:pt x="81142" y="243416"/>
                  <a:pt x="70326" y="243416"/>
                </a:cubicBezTo>
                <a:lnTo>
                  <a:pt x="10816" y="243416"/>
                </a:lnTo>
                <a:cubicBezTo>
                  <a:pt x="10816" y="243416"/>
                  <a:pt x="0" y="243416"/>
                  <a:pt x="0" y="232600"/>
                </a:cubicBezTo>
                <a:lnTo>
                  <a:pt x="0" y="129815"/>
                </a:lnTo>
                <a:cubicBezTo>
                  <a:pt x="0" y="129815"/>
                  <a:pt x="0" y="118999"/>
                  <a:pt x="10816" y="118999"/>
                </a:cubicBezTo>
                <a:moveTo>
                  <a:pt x="0" y="210957"/>
                </a:moveTo>
                <a:lnTo>
                  <a:pt x="81142" y="210957"/>
                </a:lnTo>
              </a:path>
            </a:pathLst>
          </a:custGeom>
          <a:noFill/>
          <a:ln cap="flat" cmpd="sng" w="12675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48" name="Google Shape;548;g3509642e72e_0_197"/>
          <p:cNvSpPr/>
          <p:nvPr/>
        </p:nvSpPr>
        <p:spPr>
          <a:xfrm>
            <a:off x="5077375" y="2133587"/>
            <a:ext cx="445865" cy="448818"/>
          </a:xfrm>
          <a:custGeom>
            <a:rect b="b" l="l" r="r" t="t"/>
            <a:pathLst>
              <a:path extrusionOk="0" h="393700" w="393700">
                <a:moveTo>
                  <a:pt x="194975" y="152400"/>
                </a:moveTo>
                <a:lnTo>
                  <a:pt x="201506" y="152400"/>
                </a:lnTo>
                <a:cubicBezTo>
                  <a:pt x="243840" y="152400"/>
                  <a:pt x="277706" y="186266"/>
                  <a:pt x="277706" y="228600"/>
                </a:cubicBezTo>
                <a:cubicBezTo>
                  <a:pt x="277706" y="270933"/>
                  <a:pt x="243840" y="304800"/>
                  <a:pt x="201506" y="304800"/>
                </a:cubicBezTo>
                <a:cubicBezTo>
                  <a:pt x="147320" y="304800"/>
                  <a:pt x="104986" y="245533"/>
                  <a:pt x="137159" y="186266"/>
                </a:cubicBezTo>
                <a:moveTo>
                  <a:pt x="220133" y="125304"/>
                </a:moveTo>
                <a:lnTo>
                  <a:pt x="194733" y="152398"/>
                </a:lnTo>
                <a:lnTo>
                  <a:pt x="211666" y="186264"/>
                </a:lnTo>
                <a:moveTo>
                  <a:pt x="168563" y="47336"/>
                </a:moveTo>
                <a:cubicBezTo>
                  <a:pt x="168563" y="28207"/>
                  <a:pt x="184070" y="12700"/>
                  <a:pt x="203200" y="12700"/>
                </a:cubicBezTo>
                <a:cubicBezTo>
                  <a:pt x="222329" y="12700"/>
                  <a:pt x="237835" y="28207"/>
                  <a:pt x="237835" y="47336"/>
                </a:cubicBezTo>
                <a:cubicBezTo>
                  <a:pt x="237835" y="66465"/>
                  <a:pt x="222329" y="81972"/>
                  <a:pt x="203200" y="81972"/>
                </a:cubicBezTo>
                <a:cubicBezTo>
                  <a:pt x="184070" y="81972"/>
                  <a:pt x="168563" y="66465"/>
                  <a:pt x="168563" y="47336"/>
                </a:cubicBezTo>
                <a:close/>
                <a:moveTo>
                  <a:pt x="12700" y="175490"/>
                </a:moveTo>
                <a:cubicBezTo>
                  <a:pt x="12700" y="156360"/>
                  <a:pt x="28207" y="140853"/>
                  <a:pt x="47336" y="140853"/>
                </a:cubicBezTo>
                <a:cubicBezTo>
                  <a:pt x="66465" y="140853"/>
                  <a:pt x="81972" y="156360"/>
                  <a:pt x="81972" y="175490"/>
                </a:cubicBezTo>
                <a:cubicBezTo>
                  <a:pt x="81972" y="194618"/>
                  <a:pt x="66465" y="210125"/>
                  <a:pt x="47336" y="210125"/>
                </a:cubicBezTo>
                <a:cubicBezTo>
                  <a:pt x="28207" y="210125"/>
                  <a:pt x="12700" y="194618"/>
                  <a:pt x="12700" y="175490"/>
                </a:cubicBezTo>
                <a:close/>
                <a:moveTo>
                  <a:pt x="324427" y="175490"/>
                </a:moveTo>
                <a:cubicBezTo>
                  <a:pt x="324427" y="156360"/>
                  <a:pt x="339934" y="140853"/>
                  <a:pt x="359064" y="140853"/>
                </a:cubicBezTo>
                <a:cubicBezTo>
                  <a:pt x="378192" y="140853"/>
                  <a:pt x="393700" y="156360"/>
                  <a:pt x="393700" y="175490"/>
                </a:cubicBezTo>
                <a:cubicBezTo>
                  <a:pt x="393700" y="194618"/>
                  <a:pt x="378192" y="210125"/>
                  <a:pt x="359064" y="210125"/>
                </a:cubicBezTo>
                <a:cubicBezTo>
                  <a:pt x="339934" y="210125"/>
                  <a:pt x="324427" y="194618"/>
                  <a:pt x="324427" y="175490"/>
                </a:cubicBezTo>
                <a:close/>
                <a:moveTo>
                  <a:pt x="55995" y="359062"/>
                </a:moveTo>
                <a:cubicBezTo>
                  <a:pt x="55995" y="339933"/>
                  <a:pt x="71502" y="324427"/>
                  <a:pt x="90631" y="324427"/>
                </a:cubicBezTo>
                <a:cubicBezTo>
                  <a:pt x="109761" y="324427"/>
                  <a:pt x="125268" y="339933"/>
                  <a:pt x="125268" y="359062"/>
                </a:cubicBezTo>
                <a:cubicBezTo>
                  <a:pt x="125268" y="378192"/>
                  <a:pt x="109761" y="393700"/>
                  <a:pt x="90631" y="393700"/>
                </a:cubicBezTo>
                <a:cubicBezTo>
                  <a:pt x="71502" y="393700"/>
                  <a:pt x="55995" y="378192"/>
                  <a:pt x="55995" y="359062"/>
                </a:cubicBezTo>
                <a:close/>
                <a:moveTo>
                  <a:pt x="281132" y="359062"/>
                </a:moveTo>
                <a:cubicBezTo>
                  <a:pt x="281132" y="339933"/>
                  <a:pt x="296639" y="324427"/>
                  <a:pt x="315767" y="324427"/>
                </a:cubicBezTo>
                <a:cubicBezTo>
                  <a:pt x="334897" y="324427"/>
                  <a:pt x="350404" y="339933"/>
                  <a:pt x="350404" y="359062"/>
                </a:cubicBezTo>
                <a:cubicBezTo>
                  <a:pt x="350404" y="378192"/>
                  <a:pt x="334897" y="393700"/>
                  <a:pt x="315767" y="393700"/>
                </a:cubicBezTo>
                <a:cubicBezTo>
                  <a:pt x="296639" y="393700"/>
                  <a:pt x="281132" y="378192"/>
                  <a:pt x="281132" y="359062"/>
                </a:cubicBezTo>
                <a:close/>
                <a:moveTo>
                  <a:pt x="74420" y="153855"/>
                </a:moveTo>
                <a:lnTo>
                  <a:pt x="175801" y="68398"/>
                </a:lnTo>
                <a:moveTo>
                  <a:pt x="331390" y="154737"/>
                </a:moveTo>
                <a:lnTo>
                  <a:pt x="230662" y="68398"/>
                </a:lnTo>
                <a:moveTo>
                  <a:pt x="82219" y="325436"/>
                </a:moveTo>
                <a:lnTo>
                  <a:pt x="54109" y="209483"/>
                </a:lnTo>
                <a:moveTo>
                  <a:pt x="322530" y="325106"/>
                </a:moveTo>
                <a:lnTo>
                  <a:pt x="350641" y="209145"/>
                </a:lnTo>
                <a:moveTo>
                  <a:pt x="281132" y="359064"/>
                </a:moveTo>
                <a:lnTo>
                  <a:pt x="125267" y="359064"/>
                </a:lnTo>
              </a:path>
            </a:pathLst>
          </a:custGeom>
          <a:noFill/>
          <a:ln cap="flat" cmpd="sng" w="12675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49" name="Google Shape;549;g3509642e72e_0_197"/>
          <p:cNvSpPr/>
          <p:nvPr/>
        </p:nvSpPr>
        <p:spPr>
          <a:xfrm>
            <a:off x="6928597" y="1531425"/>
            <a:ext cx="269677" cy="277494"/>
          </a:xfrm>
          <a:custGeom>
            <a:rect b="b" l="l" r="r" t="t"/>
            <a:pathLst>
              <a:path extrusionOk="0" h="243416" w="238125">
                <a:moveTo>
                  <a:pt x="124735" y="232081"/>
                </a:moveTo>
                <a:cubicBezTo>
                  <a:pt x="124729" y="238343"/>
                  <a:pt x="119651" y="243416"/>
                  <a:pt x="113389" y="243416"/>
                </a:cubicBezTo>
                <a:lnTo>
                  <a:pt x="11334" y="243416"/>
                </a:lnTo>
                <a:cubicBezTo>
                  <a:pt x="5077" y="243410"/>
                  <a:pt x="5" y="238339"/>
                  <a:pt x="0" y="232081"/>
                </a:cubicBezTo>
                <a:lnTo>
                  <a:pt x="0" y="203729"/>
                </a:lnTo>
                <a:cubicBezTo>
                  <a:pt x="0" y="169284"/>
                  <a:pt x="27922" y="141361"/>
                  <a:pt x="62367" y="141361"/>
                </a:cubicBezTo>
                <a:cubicBezTo>
                  <a:pt x="96812" y="141361"/>
                  <a:pt x="124735" y="169284"/>
                  <a:pt x="124735" y="203729"/>
                </a:cubicBezTo>
                <a:close/>
                <a:moveTo>
                  <a:pt x="38555" y="179916"/>
                </a:moveTo>
                <a:cubicBezTo>
                  <a:pt x="38555" y="181377"/>
                  <a:pt x="39739" y="182562"/>
                  <a:pt x="41200" y="182562"/>
                </a:cubicBezTo>
                <a:cubicBezTo>
                  <a:pt x="42662" y="182562"/>
                  <a:pt x="43846" y="181377"/>
                  <a:pt x="43846" y="179916"/>
                </a:cubicBezTo>
                <a:cubicBezTo>
                  <a:pt x="43846" y="178455"/>
                  <a:pt x="42662" y="177270"/>
                  <a:pt x="41200" y="177270"/>
                </a:cubicBezTo>
                <a:cubicBezTo>
                  <a:pt x="39739" y="177270"/>
                  <a:pt x="38555" y="178455"/>
                  <a:pt x="38555" y="179916"/>
                </a:cubicBezTo>
                <a:moveTo>
                  <a:pt x="80888" y="179853"/>
                </a:moveTo>
                <a:cubicBezTo>
                  <a:pt x="80888" y="181314"/>
                  <a:pt x="82072" y="182499"/>
                  <a:pt x="83534" y="182499"/>
                </a:cubicBezTo>
                <a:cubicBezTo>
                  <a:pt x="84995" y="182499"/>
                  <a:pt x="86180" y="181314"/>
                  <a:pt x="86180" y="179853"/>
                </a:cubicBezTo>
                <a:cubicBezTo>
                  <a:pt x="86180" y="178391"/>
                  <a:pt x="84995" y="177207"/>
                  <a:pt x="83534" y="177207"/>
                </a:cubicBezTo>
                <a:cubicBezTo>
                  <a:pt x="82072" y="177207"/>
                  <a:pt x="80888" y="178391"/>
                  <a:pt x="80888" y="179853"/>
                </a:cubicBezTo>
                <a:moveTo>
                  <a:pt x="62367" y="141361"/>
                </a:moveTo>
                <a:lnTo>
                  <a:pt x="62367" y="118681"/>
                </a:lnTo>
                <a:moveTo>
                  <a:pt x="45360" y="101674"/>
                </a:moveTo>
                <a:cubicBezTo>
                  <a:pt x="45360" y="92281"/>
                  <a:pt x="52974" y="84666"/>
                  <a:pt x="62367" y="84666"/>
                </a:cubicBezTo>
                <a:cubicBezTo>
                  <a:pt x="71760" y="84666"/>
                  <a:pt x="79375" y="92281"/>
                  <a:pt x="79375" y="101674"/>
                </a:cubicBezTo>
                <a:cubicBezTo>
                  <a:pt x="79375" y="111067"/>
                  <a:pt x="71760" y="118681"/>
                  <a:pt x="62367" y="118681"/>
                </a:cubicBezTo>
                <a:cubicBezTo>
                  <a:pt x="52974" y="118681"/>
                  <a:pt x="45360" y="111067"/>
                  <a:pt x="45360" y="101674"/>
                </a:cubicBezTo>
                <a:moveTo>
                  <a:pt x="124735" y="215000"/>
                </a:moveTo>
                <a:lnTo>
                  <a:pt x="0" y="215000"/>
                </a:lnTo>
                <a:moveTo>
                  <a:pt x="195791" y="5291"/>
                </a:moveTo>
                <a:lnTo>
                  <a:pt x="238125" y="47625"/>
                </a:lnTo>
                <a:lnTo>
                  <a:pt x="195791" y="89958"/>
                </a:lnTo>
                <a:moveTo>
                  <a:pt x="111125" y="89958"/>
                </a:moveTo>
                <a:lnTo>
                  <a:pt x="68791" y="47625"/>
                </a:lnTo>
                <a:lnTo>
                  <a:pt x="111125" y="5291"/>
                </a:lnTo>
                <a:moveTo>
                  <a:pt x="164041" y="0"/>
                </a:moveTo>
                <a:lnTo>
                  <a:pt x="142875" y="95250"/>
                </a:lnTo>
              </a:path>
            </a:pathLst>
          </a:custGeom>
          <a:noFill/>
          <a:ln cap="flat" cmpd="sng" w="12675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50" name="Google Shape;550;g3509642e72e_0_197"/>
          <p:cNvSpPr/>
          <p:nvPr/>
        </p:nvSpPr>
        <p:spPr>
          <a:xfrm>
            <a:off x="3644125" y="1625491"/>
            <a:ext cx="294533" cy="231854"/>
          </a:xfrm>
          <a:custGeom>
            <a:rect b="b" l="l" r="r" t="t"/>
            <a:pathLst>
              <a:path extrusionOk="0" h="243416" w="243416">
                <a:moveTo>
                  <a:pt x="0" y="26458"/>
                </a:moveTo>
                <a:cubicBezTo>
                  <a:pt x="0" y="11845"/>
                  <a:pt x="11845" y="0"/>
                  <a:pt x="26458" y="0"/>
                </a:cubicBezTo>
                <a:cubicBezTo>
                  <a:pt x="41070" y="0"/>
                  <a:pt x="52916" y="11845"/>
                  <a:pt x="52916" y="26458"/>
                </a:cubicBezTo>
                <a:cubicBezTo>
                  <a:pt x="52916" y="41070"/>
                  <a:pt x="41070" y="52916"/>
                  <a:pt x="26458" y="52916"/>
                </a:cubicBezTo>
                <a:cubicBezTo>
                  <a:pt x="11845" y="52916"/>
                  <a:pt x="0" y="41070"/>
                  <a:pt x="0" y="26458"/>
                </a:cubicBezTo>
                <a:moveTo>
                  <a:pt x="243416" y="26458"/>
                </a:moveTo>
                <a:cubicBezTo>
                  <a:pt x="243416" y="41070"/>
                  <a:pt x="231570" y="52916"/>
                  <a:pt x="216958" y="52916"/>
                </a:cubicBezTo>
                <a:lnTo>
                  <a:pt x="111125" y="52916"/>
                </a:lnTo>
                <a:cubicBezTo>
                  <a:pt x="96512" y="52916"/>
                  <a:pt x="84666" y="41070"/>
                  <a:pt x="84666" y="26458"/>
                </a:cubicBezTo>
                <a:cubicBezTo>
                  <a:pt x="84666" y="11845"/>
                  <a:pt x="96512" y="0"/>
                  <a:pt x="111125" y="0"/>
                </a:cubicBezTo>
                <a:lnTo>
                  <a:pt x="216958" y="0"/>
                </a:lnTo>
                <a:cubicBezTo>
                  <a:pt x="231570" y="0"/>
                  <a:pt x="243416" y="11845"/>
                  <a:pt x="243416" y="26458"/>
                </a:cubicBezTo>
                <a:close/>
                <a:moveTo>
                  <a:pt x="0" y="121708"/>
                </a:moveTo>
                <a:cubicBezTo>
                  <a:pt x="0" y="107095"/>
                  <a:pt x="11845" y="95250"/>
                  <a:pt x="26458" y="95250"/>
                </a:cubicBezTo>
                <a:cubicBezTo>
                  <a:pt x="41070" y="95250"/>
                  <a:pt x="52916" y="107095"/>
                  <a:pt x="52916" y="121708"/>
                </a:cubicBezTo>
                <a:cubicBezTo>
                  <a:pt x="52916" y="136320"/>
                  <a:pt x="41070" y="148166"/>
                  <a:pt x="26458" y="148166"/>
                </a:cubicBezTo>
                <a:cubicBezTo>
                  <a:pt x="11845" y="148166"/>
                  <a:pt x="0" y="136320"/>
                  <a:pt x="0" y="121708"/>
                </a:cubicBezTo>
                <a:moveTo>
                  <a:pt x="0" y="216958"/>
                </a:moveTo>
                <a:cubicBezTo>
                  <a:pt x="0" y="202345"/>
                  <a:pt x="11845" y="190500"/>
                  <a:pt x="26458" y="190500"/>
                </a:cubicBezTo>
                <a:cubicBezTo>
                  <a:pt x="41070" y="190500"/>
                  <a:pt x="52916" y="202345"/>
                  <a:pt x="52916" y="216958"/>
                </a:cubicBezTo>
                <a:cubicBezTo>
                  <a:pt x="52916" y="231570"/>
                  <a:pt x="41070" y="243416"/>
                  <a:pt x="26458" y="243416"/>
                </a:cubicBezTo>
                <a:cubicBezTo>
                  <a:pt x="11845" y="243416"/>
                  <a:pt x="0" y="231570"/>
                  <a:pt x="0" y="216958"/>
                </a:cubicBezTo>
                <a:moveTo>
                  <a:pt x="179916" y="121708"/>
                </a:moveTo>
                <a:cubicBezTo>
                  <a:pt x="179916" y="136320"/>
                  <a:pt x="168070" y="148166"/>
                  <a:pt x="153458" y="148166"/>
                </a:cubicBezTo>
                <a:lnTo>
                  <a:pt x="111125" y="148166"/>
                </a:lnTo>
                <a:cubicBezTo>
                  <a:pt x="96512" y="148166"/>
                  <a:pt x="84666" y="136320"/>
                  <a:pt x="84666" y="121708"/>
                </a:cubicBezTo>
                <a:cubicBezTo>
                  <a:pt x="84666" y="107095"/>
                  <a:pt x="96512" y="95250"/>
                  <a:pt x="111125" y="95250"/>
                </a:cubicBezTo>
                <a:lnTo>
                  <a:pt x="153458" y="95250"/>
                </a:lnTo>
                <a:cubicBezTo>
                  <a:pt x="168070" y="95250"/>
                  <a:pt x="179916" y="107095"/>
                  <a:pt x="179916" y="121708"/>
                </a:cubicBezTo>
                <a:close/>
              </a:path>
            </a:pathLst>
          </a:custGeom>
          <a:noFill/>
          <a:ln cap="flat" cmpd="sng" w="12675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51" name="Google Shape;551;g3509642e72e_0_197"/>
          <p:cNvSpPr/>
          <p:nvPr/>
        </p:nvSpPr>
        <p:spPr>
          <a:xfrm>
            <a:off x="7150743" y="3294122"/>
            <a:ext cx="275669" cy="277494"/>
          </a:xfrm>
          <a:custGeom>
            <a:rect b="b" l="l" r="r" t="t"/>
            <a:pathLst>
              <a:path extrusionOk="0" h="243416" w="243416">
                <a:moveTo>
                  <a:pt x="203835" y="87312"/>
                </a:moveTo>
                <a:cubicBezTo>
                  <a:pt x="206057" y="93662"/>
                  <a:pt x="207750" y="100541"/>
                  <a:pt x="209020" y="105833"/>
                </a:cubicBezTo>
                <a:lnTo>
                  <a:pt x="232833" y="105833"/>
                </a:lnTo>
                <a:cubicBezTo>
                  <a:pt x="238678" y="105833"/>
                  <a:pt x="243416" y="110571"/>
                  <a:pt x="243416" y="116416"/>
                </a:cubicBezTo>
                <a:lnTo>
                  <a:pt x="243416" y="127000"/>
                </a:lnTo>
                <a:cubicBezTo>
                  <a:pt x="243416" y="132845"/>
                  <a:pt x="238678" y="137583"/>
                  <a:pt x="232833" y="137583"/>
                </a:cubicBezTo>
                <a:lnTo>
                  <a:pt x="208915" y="137583"/>
                </a:lnTo>
                <a:cubicBezTo>
                  <a:pt x="206749" y="148301"/>
                  <a:pt x="203191" y="158690"/>
                  <a:pt x="198331" y="168486"/>
                </a:cubicBezTo>
                <a:lnTo>
                  <a:pt x="215159" y="185314"/>
                </a:lnTo>
                <a:cubicBezTo>
                  <a:pt x="219262" y="189442"/>
                  <a:pt x="219262" y="196108"/>
                  <a:pt x="215159" y="200236"/>
                </a:cubicBezTo>
                <a:lnTo>
                  <a:pt x="200130" y="215264"/>
                </a:lnTo>
                <a:cubicBezTo>
                  <a:pt x="196002" y="219368"/>
                  <a:pt x="189336" y="219368"/>
                  <a:pt x="185208" y="215264"/>
                </a:cubicBezTo>
                <a:lnTo>
                  <a:pt x="168486" y="198437"/>
                </a:lnTo>
                <a:cubicBezTo>
                  <a:pt x="158690" y="203297"/>
                  <a:pt x="148301" y="206855"/>
                  <a:pt x="137583" y="209020"/>
                </a:cubicBezTo>
                <a:lnTo>
                  <a:pt x="137583" y="232833"/>
                </a:lnTo>
                <a:cubicBezTo>
                  <a:pt x="137583" y="238678"/>
                  <a:pt x="132845" y="243416"/>
                  <a:pt x="127000" y="243416"/>
                </a:cubicBezTo>
                <a:lnTo>
                  <a:pt x="116416" y="243416"/>
                </a:lnTo>
                <a:cubicBezTo>
                  <a:pt x="110571" y="243416"/>
                  <a:pt x="105833" y="238678"/>
                  <a:pt x="105833" y="232833"/>
                </a:cubicBezTo>
                <a:lnTo>
                  <a:pt x="105833" y="208914"/>
                </a:lnTo>
                <a:cubicBezTo>
                  <a:pt x="95114" y="206749"/>
                  <a:pt x="84725" y="203191"/>
                  <a:pt x="74930" y="198331"/>
                </a:cubicBezTo>
                <a:lnTo>
                  <a:pt x="58102" y="215159"/>
                </a:lnTo>
                <a:cubicBezTo>
                  <a:pt x="56115" y="217162"/>
                  <a:pt x="53410" y="218289"/>
                  <a:pt x="50588" y="218289"/>
                </a:cubicBezTo>
                <a:cubicBezTo>
                  <a:pt x="47766" y="218289"/>
                  <a:pt x="45061" y="217162"/>
                  <a:pt x="43074" y="215159"/>
                </a:cubicBezTo>
                <a:lnTo>
                  <a:pt x="28151" y="200130"/>
                </a:lnTo>
                <a:cubicBezTo>
                  <a:pt x="24048" y="196002"/>
                  <a:pt x="24048" y="189336"/>
                  <a:pt x="28151" y="185208"/>
                </a:cubicBezTo>
                <a:lnTo>
                  <a:pt x="44979" y="168486"/>
                </a:lnTo>
                <a:cubicBezTo>
                  <a:pt x="40119" y="158690"/>
                  <a:pt x="36561" y="148301"/>
                  <a:pt x="34395" y="137583"/>
                </a:cubicBezTo>
                <a:lnTo>
                  <a:pt x="10583" y="137583"/>
                </a:lnTo>
                <a:cubicBezTo>
                  <a:pt x="4738" y="137583"/>
                  <a:pt x="0" y="132845"/>
                  <a:pt x="0" y="127000"/>
                </a:cubicBezTo>
                <a:lnTo>
                  <a:pt x="0" y="116416"/>
                </a:lnTo>
                <a:cubicBezTo>
                  <a:pt x="0" y="110571"/>
                  <a:pt x="4738" y="105833"/>
                  <a:pt x="10583" y="105833"/>
                </a:cubicBezTo>
                <a:lnTo>
                  <a:pt x="34395" y="105833"/>
                </a:lnTo>
                <a:cubicBezTo>
                  <a:pt x="36561" y="95114"/>
                  <a:pt x="40119" y="84725"/>
                  <a:pt x="44979" y="74930"/>
                </a:cubicBezTo>
                <a:lnTo>
                  <a:pt x="28151" y="58208"/>
                </a:lnTo>
                <a:cubicBezTo>
                  <a:pt x="26148" y="56221"/>
                  <a:pt x="25021" y="53516"/>
                  <a:pt x="25021" y="50694"/>
                </a:cubicBezTo>
                <a:cubicBezTo>
                  <a:pt x="25021" y="47872"/>
                  <a:pt x="26148" y="45167"/>
                  <a:pt x="28151" y="43180"/>
                </a:cubicBezTo>
                <a:lnTo>
                  <a:pt x="43285" y="28151"/>
                </a:lnTo>
                <a:cubicBezTo>
                  <a:pt x="47413" y="24048"/>
                  <a:pt x="54080" y="24048"/>
                  <a:pt x="58208" y="28151"/>
                </a:cubicBezTo>
                <a:lnTo>
                  <a:pt x="74930" y="44979"/>
                </a:lnTo>
                <a:cubicBezTo>
                  <a:pt x="84725" y="40119"/>
                  <a:pt x="95114" y="36561"/>
                  <a:pt x="105833" y="34395"/>
                </a:cubicBezTo>
                <a:lnTo>
                  <a:pt x="105833" y="10583"/>
                </a:lnTo>
                <a:cubicBezTo>
                  <a:pt x="105833" y="4738"/>
                  <a:pt x="110571" y="0"/>
                  <a:pt x="116416" y="0"/>
                </a:cubicBezTo>
                <a:lnTo>
                  <a:pt x="127000" y="0"/>
                </a:lnTo>
                <a:cubicBezTo>
                  <a:pt x="132845" y="0"/>
                  <a:pt x="137583" y="4738"/>
                  <a:pt x="137583" y="10583"/>
                </a:cubicBezTo>
                <a:lnTo>
                  <a:pt x="137583" y="34395"/>
                </a:lnTo>
                <a:cubicBezTo>
                  <a:pt x="148301" y="36561"/>
                  <a:pt x="158690" y="40119"/>
                  <a:pt x="168486" y="44979"/>
                </a:cubicBezTo>
                <a:moveTo>
                  <a:pt x="79375" y="100541"/>
                </a:moveTo>
                <a:lnTo>
                  <a:pt x="113559" y="139382"/>
                </a:lnTo>
                <a:cubicBezTo>
                  <a:pt x="115633" y="141683"/>
                  <a:pt x="118611" y="142959"/>
                  <a:pt x="121708" y="142875"/>
                </a:cubicBezTo>
                <a:cubicBezTo>
                  <a:pt x="124814" y="142683"/>
                  <a:pt x="127678" y="141135"/>
                  <a:pt x="129540" y="138641"/>
                </a:cubicBezTo>
                <a:lnTo>
                  <a:pt x="243416" y="0"/>
                </a:lnTo>
              </a:path>
            </a:pathLst>
          </a:custGeom>
          <a:noFill/>
          <a:ln cap="flat" cmpd="sng" w="12675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552" name="Google Shape;552;g3509642e72e_0_197" title="Screenshot 2025-04-26 at 12.53.2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6100" y="3925225"/>
            <a:ext cx="2000400" cy="2413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509642e72e_0_27"/>
          <p:cNvSpPr txBox="1"/>
          <p:nvPr>
            <p:ph type="title"/>
          </p:nvPr>
        </p:nvSpPr>
        <p:spPr>
          <a:xfrm>
            <a:off x="304800" y="304800"/>
            <a:ext cx="115824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 sz="3800"/>
              <a:t>AI SDLC</a:t>
            </a:r>
            <a:endParaRPr sz="3800"/>
          </a:p>
        </p:txBody>
      </p:sp>
      <p:pic>
        <p:nvPicPr>
          <p:cNvPr id="558" name="Google Shape;558;g3509642e72e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713" y="942900"/>
            <a:ext cx="10182572" cy="534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g353f94efc0e_0_46" title="Image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362950"/>
            <a:ext cx="3693000" cy="4847349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g353f94efc0e_0_46"/>
          <p:cNvSpPr txBox="1"/>
          <p:nvPr>
            <p:ph idx="1" type="body"/>
          </p:nvPr>
        </p:nvSpPr>
        <p:spPr>
          <a:xfrm>
            <a:off x="3594000" y="396700"/>
            <a:ext cx="68787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My understanding of #AISDLC effectively</a:t>
            </a:r>
            <a:endParaRPr sz="3700"/>
          </a:p>
        </p:txBody>
      </p:sp>
      <p:pic>
        <p:nvPicPr>
          <p:cNvPr id="565" name="Google Shape;565;g353f94efc0e_0_46" title="Screenshot 2025-05-03 at 6.37.58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6724" y="1362950"/>
            <a:ext cx="3473175" cy="484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g353f94efc0e_0_46" title="Screenshot 2025-05-04 at 4.27.34 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8824" y="1108188"/>
            <a:ext cx="3693000" cy="5356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53f94efc0e_0_33"/>
          <p:cNvSpPr txBox="1"/>
          <p:nvPr>
            <p:ph idx="1" type="body"/>
          </p:nvPr>
        </p:nvSpPr>
        <p:spPr>
          <a:xfrm>
            <a:off x="3170400" y="396700"/>
            <a:ext cx="68787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My understanding of #AISDLC effectively</a:t>
            </a:r>
            <a:endParaRPr sz="3700"/>
          </a:p>
        </p:txBody>
      </p:sp>
      <p:pic>
        <p:nvPicPr>
          <p:cNvPr id="572" name="Google Shape;572;g353f94efc0e_0_33" title="Screenshot 2025-05-04 at 4.24.45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399" y="1592925"/>
            <a:ext cx="3048651" cy="45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g353f94efc0e_0_33" title="ChatGPT Image May 4, 2025, 02_10_07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3600" y="1485900"/>
            <a:ext cx="6878700" cy="45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51282b4978_0_39"/>
          <p:cNvSpPr txBox="1"/>
          <p:nvPr>
            <p:ph type="title"/>
          </p:nvPr>
        </p:nvSpPr>
        <p:spPr>
          <a:xfrm>
            <a:off x="304800" y="304800"/>
            <a:ext cx="115824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 sz="3800"/>
              <a:t>Vision &amp; Velocity – The Road Ahead</a:t>
            </a:r>
            <a:endParaRPr sz="3800"/>
          </a:p>
        </p:txBody>
      </p:sp>
      <p:sp>
        <p:nvSpPr>
          <p:cNvPr id="579" name="Google Shape;579;g351282b4978_0_39"/>
          <p:cNvSpPr txBox="1"/>
          <p:nvPr>
            <p:ph idx="1" type="body"/>
          </p:nvPr>
        </p:nvSpPr>
        <p:spPr>
          <a:xfrm>
            <a:off x="462750" y="1570125"/>
            <a:ext cx="11424600" cy="12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381000" marR="3810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-US" sz="31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Amazon Q isn’t just code generation  </a:t>
            </a:r>
            <a:endParaRPr b="1" sz="31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b="1" lang="en-US" sz="31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- it’s an Accelerator for future Builders  and Innovators -</a:t>
            </a:r>
            <a:endParaRPr b="1" sz="31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0" name="Google Shape;580;g351282b4978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5525" y="3277225"/>
            <a:ext cx="5012300" cy="21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g351282b4978_0_39"/>
          <p:cNvSpPr txBox="1"/>
          <p:nvPr>
            <p:ph idx="1" type="body"/>
          </p:nvPr>
        </p:nvSpPr>
        <p:spPr>
          <a:xfrm>
            <a:off x="172150" y="921150"/>
            <a:ext cx="115824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-	</a:t>
            </a:r>
            <a:r>
              <a:rPr lang="en-US" sz="2300"/>
              <a:t>"In the age of AI, vision is the new velocity."</a:t>
            </a:r>
            <a:r>
              <a:rPr lang="en-US" sz="2300"/>
              <a:t>	-</a:t>
            </a:r>
            <a:endParaRPr sz="370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5360d8eae3_0_10"/>
          <p:cNvSpPr txBox="1"/>
          <p:nvPr>
            <p:ph type="title"/>
          </p:nvPr>
        </p:nvSpPr>
        <p:spPr>
          <a:xfrm>
            <a:off x="304800" y="304800"/>
            <a:ext cx="115824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 sz="3900"/>
              <a:t>Resources</a:t>
            </a:r>
            <a:endParaRPr sz="1400"/>
          </a:p>
        </p:txBody>
      </p:sp>
      <p:sp>
        <p:nvSpPr>
          <p:cNvPr id="587" name="Google Shape;587;g35360d8eae3_0_10"/>
          <p:cNvSpPr txBox="1"/>
          <p:nvPr>
            <p:ph idx="1" type="body"/>
          </p:nvPr>
        </p:nvSpPr>
        <p:spPr>
          <a:xfrm>
            <a:off x="304800" y="1588425"/>
            <a:ext cx="120033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-38862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520"/>
              <a:buChar char="●"/>
            </a:pPr>
            <a:r>
              <a:rPr lang="en-US">
                <a:solidFill>
                  <a:srgbClr val="FF9900"/>
                </a:solidFill>
              </a:rPr>
              <a:t>Vibe Coding with MCP Server - https://www.youtube.com/live/qXGQQRMrcz0?si=xG4diIYFVdIXEt6a</a:t>
            </a:r>
            <a:endParaRPr>
              <a:solidFill>
                <a:srgbClr val="FF9900"/>
              </a:solidFill>
            </a:endParaRPr>
          </a:p>
          <a:p>
            <a:pPr indent="-38862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520"/>
              <a:buChar char="●"/>
            </a:pPr>
            <a:r>
              <a:rPr lang="en-US">
                <a:solidFill>
                  <a:srgbClr val="FF9900"/>
                </a:solidFill>
              </a:rPr>
              <a:t>MCP Server with AWS</a:t>
            </a:r>
            <a:endParaRPr>
              <a:solidFill>
                <a:srgbClr val="FF9900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9900"/>
                </a:solidFill>
              </a:rPr>
              <a:t>https://www.youtube.com/live/15XhkcQdSrI?si=KdwUUuLTf47wP6p9</a:t>
            </a:r>
            <a:endParaRPr>
              <a:solidFill>
                <a:srgbClr val="FF9900"/>
              </a:solidFill>
            </a:endParaRPr>
          </a:p>
          <a:p>
            <a:pPr indent="-38862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520"/>
              <a:buChar char="●"/>
            </a:pPr>
            <a:r>
              <a:rPr lang="en-US">
                <a:solidFill>
                  <a:srgbClr val="FF9900"/>
                </a:solidFill>
              </a:rPr>
              <a:t>Current Demo - https://github.com/jayyanar/simple-budget-tracker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588" name="Google Shape;588;g35360d8eae3_0_10"/>
          <p:cNvSpPr txBox="1"/>
          <p:nvPr/>
        </p:nvSpPr>
        <p:spPr>
          <a:xfrm>
            <a:off x="7337225" y="225675"/>
            <a:ext cx="488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"/>
          <p:cNvSpPr txBox="1"/>
          <p:nvPr>
            <p:ph type="title"/>
          </p:nvPr>
        </p:nvSpPr>
        <p:spPr>
          <a:xfrm>
            <a:off x="322927" y="2400300"/>
            <a:ext cx="9840600" cy="18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0" spcFirstLastPara="1" rIns="0" wrap="square" tIns="1463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/>
              <a:t>Application Modernization: Practical Patterns for Transformation using AI - Amazon Qn Developer</a:t>
            </a:r>
            <a:endParaRPr/>
          </a:p>
        </p:txBody>
      </p:sp>
      <p:sp>
        <p:nvSpPr>
          <p:cNvPr id="159" name="Google Shape;159;p3"/>
          <p:cNvSpPr txBox="1"/>
          <p:nvPr>
            <p:ph idx="2" type="body"/>
          </p:nvPr>
        </p:nvSpPr>
        <p:spPr>
          <a:xfrm>
            <a:off x="322916" y="4692846"/>
            <a:ext cx="37023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Ayyanar Jeyakrishnan</a:t>
            </a:r>
            <a:endParaRPr/>
          </a:p>
        </p:txBody>
      </p:sp>
      <p:sp>
        <p:nvSpPr>
          <p:cNvPr id="160" name="Google Shape;160;p3"/>
          <p:cNvSpPr txBox="1"/>
          <p:nvPr>
            <p:ph idx="4" type="body"/>
          </p:nvPr>
        </p:nvSpPr>
        <p:spPr>
          <a:xfrm>
            <a:off x="322916" y="5066907"/>
            <a:ext cx="3702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/>
              <a:t>AWS Machine Learning Hero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/>
              <a:t>Executive Director - Wells Fargo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3"/>
          <p:cNvSpPr txBox="1"/>
          <p:nvPr>
            <p:ph type="title"/>
          </p:nvPr>
        </p:nvSpPr>
        <p:spPr>
          <a:xfrm>
            <a:off x="0" y="-660868"/>
            <a:ext cx="121920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Play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599" name="Google Shape;599;p13"/>
          <p:cNvSpPr txBox="1"/>
          <p:nvPr>
            <p:ph idx="1" type="body"/>
          </p:nvPr>
        </p:nvSpPr>
        <p:spPr>
          <a:xfrm>
            <a:off x="431800" y="3453368"/>
            <a:ext cx="34290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Ayyanar Jeyakrishnan</a:t>
            </a:r>
            <a:endParaRPr sz="2400"/>
          </a:p>
        </p:txBody>
      </p:sp>
      <p:sp>
        <p:nvSpPr>
          <p:cNvPr id="600" name="Google Shape;600;p13"/>
          <p:cNvSpPr txBox="1"/>
          <p:nvPr>
            <p:ph idx="2" type="body"/>
          </p:nvPr>
        </p:nvSpPr>
        <p:spPr>
          <a:xfrm>
            <a:off x="774700" y="3835400"/>
            <a:ext cx="3086100" cy="17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 sz="2000" u="sng">
                <a:hlinkClick r:id="rId3"/>
              </a:rPr>
              <a:t>@meet_ayyanar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</a:pPr>
            <a:r>
              <a:rPr lang="en-US" sz="2000" u="sng">
                <a:hlinkClick r:id="rId4"/>
              </a:rPr>
              <a:t>linkedin.com/in/jayyanar/</a:t>
            </a:r>
            <a:endParaRPr sz="2000"/>
          </a:p>
        </p:txBody>
      </p:sp>
      <p:pic>
        <p:nvPicPr>
          <p:cNvPr id="601" name="Google Shape;601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0046" y="3914365"/>
            <a:ext cx="226989" cy="184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4500" y="4191805"/>
            <a:ext cx="226989" cy="226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"/>
          <p:cNvSpPr txBox="1"/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 sz="3900"/>
              <a:t>Agenda</a:t>
            </a:r>
            <a:endParaRPr sz="1400"/>
          </a:p>
        </p:txBody>
      </p:sp>
      <p:sp>
        <p:nvSpPr>
          <p:cNvPr id="166" name="Google Shape;166;p4"/>
          <p:cNvSpPr txBox="1"/>
          <p:nvPr>
            <p:ph idx="1" type="body"/>
          </p:nvPr>
        </p:nvSpPr>
        <p:spPr>
          <a:xfrm>
            <a:off x="304800" y="1588425"/>
            <a:ext cx="115824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-38862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520"/>
              <a:buChar char="●"/>
            </a:pPr>
            <a:r>
              <a:rPr lang="en-US">
                <a:solidFill>
                  <a:srgbClr val="FF9900"/>
                </a:solidFill>
              </a:rPr>
              <a:t>Developer Dilemma - In Current AI Era</a:t>
            </a:r>
            <a:endParaRPr>
              <a:solidFill>
                <a:srgbClr val="FF9900"/>
              </a:solidFill>
            </a:endParaRPr>
          </a:p>
          <a:p>
            <a:pPr indent="-38862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520"/>
              <a:buChar char="●"/>
            </a:pPr>
            <a:r>
              <a:rPr lang="en-US">
                <a:solidFill>
                  <a:srgbClr val="FF9900"/>
                </a:solidFill>
              </a:rPr>
              <a:t>Amazon Q Developer  - Quick Overview</a:t>
            </a:r>
            <a:endParaRPr>
              <a:solidFill>
                <a:srgbClr val="FF9900"/>
              </a:solidFill>
            </a:endParaRPr>
          </a:p>
          <a:p>
            <a:pPr indent="-38862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520"/>
              <a:buChar char="●"/>
            </a:pPr>
            <a:r>
              <a:rPr lang="en-US">
                <a:solidFill>
                  <a:srgbClr val="FF9900"/>
                </a:solidFill>
              </a:rPr>
              <a:t>Greenfield vs Brownfield - Best Practices and Lesson Learnt.</a:t>
            </a:r>
            <a:endParaRPr>
              <a:solidFill>
                <a:srgbClr val="FF9900"/>
              </a:solidFill>
            </a:endParaRPr>
          </a:p>
          <a:p>
            <a:pPr indent="-38862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520"/>
              <a:buChar char="●"/>
            </a:pPr>
            <a:r>
              <a:rPr lang="en-US">
                <a:solidFill>
                  <a:srgbClr val="FF9900"/>
                </a:solidFill>
              </a:rPr>
              <a:t>Way to Vibe Code Effectively in #AISDLC 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167" name="Google Shape;167;p4"/>
          <p:cNvSpPr txBox="1"/>
          <p:nvPr/>
        </p:nvSpPr>
        <p:spPr>
          <a:xfrm>
            <a:off x="7337225" y="225675"/>
            <a:ext cx="488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3f94efc0e_0_0"/>
          <p:cNvSpPr txBox="1"/>
          <p:nvPr>
            <p:ph type="title"/>
          </p:nvPr>
        </p:nvSpPr>
        <p:spPr>
          <a:xfrm>
            <a:off x="304800" y="304800"/>
            <a:ext cx="115824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 sz="3900"/>
              <a:t>The Developer's Dilemma – Greenfield vs Brownfield </a:t>
            </a:r>
            <a:r>
              <a:rPr lang="en-US"/>
              <a:t> </a:t>
            </a:r>
            <a:endParaRPr sz="1400"/>
          </a:p>
        </p:txBody>
      </p:sp>
      <p:sp>
        <p:nvSpPr>
          <p:cNvPr id="173" name="Google Shape;173;g353f94efc0e_0_0"/>
          <p:cNvSpPr txBox="1"/>
          <p:nvPr>
            <p:ph idx="1" type="body"/>
          </p:nvPr>
        </p:nvSpPr>
        <p:spPr>
          <a:xfrm>
            <a:off x="304800" y="942975"/>
            <a:ext cx="115824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Char char="-"/>
            </a:pPr>
            <a:r>
              <a:rPr lang="en-US" sz="1400">
                <a:solidFill>
                  <a:srgbClr val="FF9900"/>
                </a:solidFill>
              </a:rPr>
              <a:t>Sculpting the Future or Repairing the Past?” -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174" name="Google Shape;174;g353f94efc0e_0_0"/>
          <p:cNvSpPr txBox="1"/>
          <p:nvPr/>
        </p:nvSpPr>
        <p:spPr>
          <a:xfrm>
            <a:off x="7337225" y="225675"/>
            <a:ext cx="488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75" name="Google Shape;175;g353f94efc0e_0_0"/>
          <p:cNvSpPr/>
          <p:nvPr/>
        </p:nvSpPr>
        <p:spPr>
          <a:xfrm>
            <a:off x="3699206" y="4105454"/>
            <a:ext cx="4393110" cy="909917"/>
          </a:xfrm>
          <a:custGeom>
            <a:rect b="b" l="l" r="r" t="t"/>
            <a:pathLst>
              <a:path extrusionOk="0" h="792956" w="3200809">
                <a:moveTo>
                  <a:pt x="3086509" y="278606"/>
                </a:moveTo>
                <a:cubicBezTo>
                  <a:pt x="3086509" y="247040"/>
                  <a:pt x="3112093" y="221456"/>
                  <a:pt x="3143659" y="221456"/>
                </a:cubicBezTo>
                <a:cubicBezTo>
                  <a:pt x="3175225" y="221456"/>
                  <a:pt x="3200809" y="247040"/>
                  <a:pt x="3200809" y="278606"/>
                </a:cubicBezTo>
                <a:cubicBezTo>
                  <a:pt x="3200809" y="310172"/>
                  <a:pt x="3175225" y="335756"/>
                  <a:pt x="3143659" y="335756"/>
                </a:cubicBezTo>
                <a:cubicBezTo>
                  <a:pt x="3112093" y="335756"/>
                  <a:pt x="3086509" y="310172"/>
                  <a:pt x="3086509" y="278606"/>
                </a:cubicBezTo>
                <a:close/>
                <a:moveTo>
                  <a:pt x="0" y="735806"/>
                </a:moveTo>
                <a:cubicBezTo>
                  <a:pt x="0" y="704240"/>
                  <a:pt x="25679" y="678656"/>
                  <a:pt x="57359" y="678656"/>
                </a:cubicBezTo>
                <a:cubicBezTo>
                  <a:pt x="89030" y="678656"/>
                  <a:pt x="114709" y="704240"/>
                  <a:pt x="114709" y="735806"/>
                </a:cubicBezTo>
                <a:cubicBezTo>
                  <a:pt x="114709" y="767372"/>
                  <a:pt x="89030" y="792956"/>
                  <a:pt x="57359" y="792956"/>
                </a:cubicBezTo>
                <a:cubicBezTo>
                  <a:pt x="25679" y="792956"/>
                  <a:pt x="0" y="767372"/>
                  <a:pt x="0" y="735806"/>
                </a:cubicBezTo>
                <a:close/>
                <a:moveTo>
                  <a:pt x="3143659" y="221456"/>
                </a:moveTo>
                <a:lnTo>
                  <a:pt x="3143659" y="0"/>
                </a:lnTo>
                <a:moveTo>
                  <a:pt x="57559" y="678656"/>
                </a:moveTo>
                <a:lnTo>
                  <a:pt x="57559" y="459581"/>
                </a:lnTo>
                <a:moveTo>
                  <a:pt x="1753200" y="484889"/>
                </a:moveTo>
                <a:lnTo>
                  <a:pt x="3087966" y="287093"/>
                </a:lnTo>
                <a:moveTo>
                  <a:pt x="1433903" y="532152"/>
                </a:moveTo>
                <a:lnTo>
                  <a:pt x="114233" y="727662"/>
                </a:lnTo>
              </a:path>
            </a:pathLst>
          </a:custGeom>
          <a:noFill/>
          <a:ln cap="flat" cmpd="sng" w="14275">
            <a:solidFill>
              <a:srgbClr val="F4F4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6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grpSp>
        <p:nvGrpSpPr>
          <p:cNvPr id="176" name="Google Shape;176;g353f94efc0e_0_0"/>
          <p:cNvGrpSpPr/>
          <p:nvPr/>
        </p:nvGrpSpPr>
        <p:grpSpPr>
          <a:xfrm>
            <a:off x="5277426" y="4513294"/>
            <a:ext cx="1240191" cy="1291981"/>
            <a:chOff x="2405996" y="3105150"/>
            <a:chExt cx="903008" cy="1123950"/>
          </a:xfrm>
        </p:grpSpPr>
        <p:sp>
          <p:nvSpPr>
            <p:cNvPr id="177" name="Google Shape;177;g353f94efc0e_0_0"/>
            <p:cNvSpPr/>
            <p:nvPr/>
          </p:nvSpPr>
          <p:spPr>
            <a:xfrm>
              <a:off x="2405996" y="3105150"/>
              <a:ext cx="903008" cy="1123950"/>
            </a:xfrm>
            <a:custGeom>
              <a:rect b="b" l="l" r="r" t="t"/>
              <a:pathLst>
                <a:path extrusionOk="0" h="1123950" w="903008">
                  <a:moveTo>
                    <a:pt x="599236" y="114814"/>
                  </a:moveTo>
                  <a:lnTo>
                    <a:pt x="897369" y="1086993"/>
                  </a:lnTo>
                  <a:cubicBezTo>
                    <a:pt x="903008" y="1105366"/>
                    <a:pt x="889263" y="1123950"/>
                    <a:pt x="870051" y="1123950"/>
                  </a:cubicBezTo>
                  <a:lnTo>
                    <a:pt x="32956" y="1123950"/>
                  </a:lnTo>
                  <a:cubicBezTo>
                    <a:pt x="13735" y="1123950"/>
                    <a:pt x="0" y="1105366"/>
                    <a:pt x="5638" y="1086993"/>
                  </a:cubicBezTo>
                  <a:lnTo>
                    <a:pt x="303790" y="114747"/>
                  </a:lnTo>
                  <a:cubicBezTo>
                    <a:pt x="320544" y="48787"/>
                    <a:pt x="380323" y="0"/>
                    <a:pt x="451504" y="0"/>
                  </a:cubicBezTo>
                  <a:cubicBezTo>
                    <a:pt x="522703" y="0"/>
                    <a:pt x="582491" y="48825"/>
                    <a:pt x="599236" y="114814"/>
                  </a:cubicBezTo>
                  <a:close/>
                  <a:moveTo>
                    <a:pt x="451504" y="219075"/>
                  </a:moveTo>
                  <a:cubicBezTo>
                    <a:pt x="488327" y="219075"/>
                    <a:pt x="518179" y="189223"/>
                    <a:pt x="518179" y="152400"/>
                  </a:cubicBezTo>
                  <a:cubicBezTo>
                    <a:pt x="518179" y="115576"/>
                    <a:pt x="488327" y="85725"/>
                    <a:pt x="451504" y="85725"/>
                  </a:cubicBezTo>
                  <a:cubicBezTo>
                    <a:pt x="414680" y="85725"/>
                    <a:pt x="384829" y="115576"/>
                    <a:pt x="384829" y="152400"/>
                  </a:cubicBezTo>
                  <a:cubicBezTo>
                    <a:pt x="384829" y="189223"/>
                    <a:pt x="414680" y="219075"/>
                    <a:pt x="451504" y="219075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16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78" name="Google Shape;178;g353f94efc0e_0_0"/>
            <p:cNvSpPr/>
            <p:nvPr/>
          </p:nvSpPr>
          <p:spPr>
            <a:xfrm>
              <a:off x="2405996" y="3105150"/>
              <a:ext cx="903008" cy="1123950"/>
            </a:xfrm>
            <a:custGeom>
              <a:rect b="b" l="l" r="r" t="t"/>
              <a:pathLst>
                <a:path extrusionOk="0" h="1123950" w="903008">
                  <a:moveTo>
                    <a:pt x="599236" y="114814"/>
                  </a:moveTo>
                  <a:lnTo>
                    <a:pt x="897369" y="1086993"/>
                  </a:lnTo>
                  <a:cubicBezTo>
                    <a:pt x="903008" y="1105366"/>
                    <a:pt x="889263" y="1123950"/>
                    <a:pt x="870051" y="1123950"/>
                  </a:cubicBezTo>
                  <a:lnTo>
                    <a:pt x="32956" y="1123950"/>
                  </a:lnTo>
                  <a:cubicBezTo>
                    <a:pt x="13735" y="1123950"/>
                    <a:pt x="0" y="1105366"/>
                    <a:pt x="5638" y="1086993"/>
                  </a:cubicBezTo>
                  <a:lnTo>
                    <a:pt x="303790" y="114747"/>
                  </a:lnTo>
                  <a:cubicBezTo>
                    <a:pt x="320544" y="48787"/>
                    <a:pt x="380323" y="0"/>
                    <a:pt x="451504" y="0"/>
                  </a:cubicBezTo>
                  <a:cubicBezTo>
                    <a:pt x="522703" y="0"/>
                    <a:pt x="582491" y="48825"/>
                    <a:pt x="599236" y="114814"/>
                  </a:cubicBezTo>
                  <a:close/>
                  <a:moveTo>
                    <a:pt x="451504" y="219075"/>
                  </a:moveTo>
                  <a:cubicBezTo>
                    <a:pt x="488327" y="219075"/>
                    <a:pt x="518179" y="189223"/>
                    <a:pt x="518179" y="152400"/>
                  </a:cubicBezTo>
                  <a:cubicBezTo>
                    <a:pt x="518179" y="115576"/>
                    <a:pt x="488327" y="85725"/>
                    <a:pt x="451504" y="85725"/>
                  </a:cubicBezTo>
                  <a:cubicBezTo>
                    <a:pt x="414680" y="85725"/>
                    <a:pt x="384829" y="115576"/>
                    <a:pt x="384829" y="152400"/>
                  </a:cubicBezTo>
                  <a:cubicBezTo>
                    <a:pt x="384829" y="189223"/>
                    <a:pt x="414680" y="219075"/>
                    <a:pt x="451504" y="219075"/>
                  </a:cubicBezTo>
                  <a:close/>
                </a:path>
              </a:pathLst>
            </a:custGeom>
            <a:noFill/>
            <a:ln cap="flat" cmpd="sng" w="14275">
              <a:solidFill>
                <a:srgbClr val="2C2C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16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pSp>
        <p:nvGrpSpPr>
          <p:cNvPr id="179" name="Google Shape;179;g353f94efc0e_0_0"/>
          <p:cNvGrpSpPr/>
          <p:nvPr/>
        </p:nvGrpSpPr>
        <p:grpSpPr>
          <a:xfrm>
            <a:off x="6525440" y="3703069"/>
            <a:ext cx="2982613" cy="394164"/>
            <a:chOff x="3314700" y="2400300"/>
            <a:chExt cx="2171700" cy="342900"/>
          </a:xfrm>
        </p:grpSpPr>
        <p:sp>
          <p:nvSpPr>
            <p:cNvPr id="180" name="Google Shape;180;g353f94efc0e_0_0"/>
            <p:cNvSpPr/>
            <p:nvPr/>
          </p:nvSpPr>
          <p:spPr>
            <a:xfrm>
              <a:off x="3314700" y="2400300"/>
              <a:ext cx="2171700" cy="342900"/>
            </a:xfrm>
            <a:custGeom>
              <a:rect b="b" l="l" r="r" t="t"/>
              <a:pathLst>
                <a:path extrusionOk="0" h="342900" w="2171700">
                  <a:moveTo>
                    <a:pt x="10296" y="54568"/>
                  </a:moveTo>
                  <a:cubicBezTo>
                    <a:pt x="3219" y="46710"/>
                    <a:pt x="0" y="36442"/>
                    <a:pt x="0" y="25869"/>
                  </a:cubicBezTo>
                  <a:lnTo>
                    <a:pt x="0" y="25869"/>
                  </a:lnTo>
                  <a:cubicBezTo>
                    <a:pt x="0" y="11582"/>
                    <a:pt x="11582" y="0"/>
                    <a:pt x="25869" y="0"/>
                  </a:cubicBezTo>
                  <a:lnTo>
                    <a:pt x="2145830" y="0"/>
                  </a:lnTo>
                  <a:cubicBezTo>
                    <a:pt x="2160117" y="0"/>
                    <a:pt x="2171700" y="11582"/>
                    <a:pt x="2171700" y="25869"/>
                  </a:cubicBezTo>
                  <a:lnTo>
                    <a:pt x="2171700" y="25869"/>
                  </a:lnTo>
                  <a:cubicBezTo>
                    <a:pt x="2171700" y="36442"/>
                    <a:pt x="2168480" y="46710"/>
                    <a:pt x="2161403" y="54568"/>
                  </a:cubicBezTo>
                  <a:cubicBezTo>
                    <a:pt x="2110273" y="111366"/>
                    <a:pt x="1854679" y="342900"/>
                    <a:pt x="1085850" y="342900"/>
                  </a:cubicBezTo>
                  <a:cubicBezTo>
                    <a:pt x="317020" y="342900"/>
                    <a:pt x="61426" y="111366"/>
                    <a:pt x="10296" y="54568"/>
                  </a:cubicBezTo>
                  <a:close/>
                </a:path>
              </a:pathLst>
            </a:custGeom>
            <a:solidFill>
              <a:srgbClr val="F794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16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81" name="Google Shape;181;g353f94efc0e_0_0"/>
            <p:cNvSpPr/>
            <p:nvPr/>
          </p:nvSpPr>
          <p:spPr>
            <a:xfrm>
              <a:off x="3314700" y="2400300"/>
              <a:ext cx="2171700" cy="342900"/>
            </a:xfrm>
            <a:custGeom>
              <a:rect b="b" l="l" r="r" t="t"/>
              <a:pathLst>
                <a:path extrusionOk="0" h="342900" w="2171700">
                  <a:moveTo>
                    <a:pt x="10296" y="54568"/>
                  </a:moveTo>
                  <a:cubicBezTo>
                    <a:pt x="3219" y="46710"/>
                    <a:pt x="0" y="36442"/>
                    <a:pt x="0" y="25869"/>
                  </a:cubicBezTo>
                  <a:lnTo>
                    <a:pt x="0" y="25869"/>
                  </a:lnTo>
                  <a:cubicBezTo>
                    <a:pt x="0" y="11582"/>
                    <a:pt x="11582" y="0"/>
                    <a:pt x="25869" y="0"/>
                  </a:cubicBezTo>
                  <a:lnTo>
                    <a:pt x="2145830" y="0"/>
                  </a:lnTo>
                  <a:cubicBezTo>
                    <a:pt x="2160117" y="0"/>
                    <a:pt x="2171700" y="11582"/>
                    <a:pt x="2171700" y="25869"/>
                  </a:cubicBezTo>
                  <a:lnTo>
                    <a:pt x="2171700" y="25869"/>
                  </a:lnTo>
                  <a:cubicBezTo>
                    <a:pt x="2171700" y="36442"/>
                    <a:pt x="2168480" y="46710"/>
                    <a:pt x="2161403" y="54568"/>
                  </a:cubicBezTo>
                  <a:cubicBezTo>
                    <a:pt x="2110273" y="111366"/>
                    <a:pt x="1854679" y="342900"/>
                    <a:pt x="1085850" y="342900"/>
                  </a:cubicBezTo>
                  <a:cubicBezTo>
                    <a:pt x="317020" y="342900"/>
                    <a:pt x="61426" y="111366"/>
                    <a:pt x="10296" y="54568"/>
                  </a:cubicBezTo>
                  <a:close/>
                </a:path>
              </a:pathLst>
            </a:custGeom>
            <a:noFill/>
            <a:ln cap="flat" cmpd="sng" w="14275">
              <a:solidFill>
                <a:srgbClr val="2C2C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16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pSp>
        <p:nvGrpSpPr>
          <p:cNvPr id="182" name="Google Shape;182;g353f94efc0e_0_0"/>
          <p:cNvGrpSpPr/>
          <p:nvPr/>
        </p:nvGrpSpPr>
        <p:grpSpPr>
          <a:xfrm>
            <a:off x="2286990" y="4228620"/>
            <a:ext cx="2982613" cy="394164"/>
            <a:chOff x="228600" y="2857500"/>
            <a:chExt cx="2171700" cy="342900"/>
          </a:xfrm>
        </p:grpSpPr>
        <p:sp>
          <p:nvSpPr>
            <p:cNvPr id="183" name="Google Shape;183;g353f94efc0e_0_0"/>
            <p:cNvSpPr/>
            <p:nvPr/>
          </p:nvSpPr>
          <p:spPr>
            <a:xfrm>
              <a:off x="228600" y="2857500"/>
              <a:ext cx="2171700" cy="342900"/>
            </a:xfrm>
            <a:custGeom>
              <a:rect b="b" l="l" r="r" t="t"/>
              <a:pathLst>
                <a:path extrusionOk="0" h="342900" w="2171700">
                  <a:moveTo>
                    <a:pt x="10298" y="54568"/>
                  </a:moveTo>
                  <a:cubicBezTo>
                    <a:pt x="3223" y="46710"/>
                    <a:pt x="0" y="36442"/>
                    <a:pt x="0" y="25869"/>
                  </a:cubicBezTo>
                  <a:lnTo>
                    <a:pt x="0" y="25869"/>
                  </a:lnTo>
                  <a:cubicBezTo>
                    <a:pt x="0" y="11582"/>
                    <a:pt x="11580" y="0"/>
                    <a:pt x="25867" y="0"/>
                  </a:cubicBezTo>
                  <a:lnTo>
                    <a:pt x="2145830" y="0"/>
                  </a:lnTo>
                  <a:cubicBezTo>
                    <a:pt x="2160117" y="0"/>
                    <a:pt x="2171700" y="11582"/>
                    <a:pt x="2171700" y="25869"/>
                  </a:cubicBezTo>
                  <a:lnTo>
                    <a:pt x="2171700" y="25869"/>
                  </a:lnTo>
                  <a:cubicBezTo>
                    <a:pt x="2171700" y="36442"/>
                    <a:pt x="2168480" y="46710"/>
                    <a:pt x="2161403" y="54568"/>
                  </a:cubicBezTo>
                  <a:cubicBezTo>
                    <a:pt x="2110273" y="111366"/>
                    <a:pt x="1854679" y="342900"/>
                    <a:pt x="1085850" y="342900"/>
                  </a:cubicBezTo>
                  <a:cubicBezTo>
                    <a:pt x="317016" y="342900"/>
                    <a:pt x="61424" y="111366"/>
                    <a:pt x="10298" y="54568"/>
                  </a:cubicBezTo>
                  <a:close/>
                </a:path>
              </a:pathLst>
            </a:custGeom>
            <a:solidFill>
              <a:srgbClr val="A6DA3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16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84" name="Google Shape;184;g353f94efc0e_0_0"/>
            <p:cNvSpPr/>
            <p:nvPr/>
          </p:nvSpPr>
          <p:spPr>
            <a:xfrm>
              <a:off x="228600" y="2857500"/>
              <a:ext cx="2171700" cy="342900"/>
            </a:xfrm>
            <a:custGeom>
              <a:rect b="b" l="l" r="r" t="t"/>
              <a:pathLst>
                <a:path extrusionOk="0" h="342900" w="2171700">
                  <a:moveTo>
                    <a:pt x="10298" y="54568"/>
                  </a:moveTo>
                  <a:cubicBezTo>
                    <a:pt x="3223" y="46710"/>
                    <a:pt x="0" y="36442"/>
                    <a:pt x="0" y="25869"/>
                  </a:cubicBezTo>
                  <a:lnTo>
                    <a:pt x="0" y="25869"/>
                  </a:lnTo>
                  <a:cubicBezTo>
                    <a:pt x="0" y="11582"/>
                    <a:pt x="11580" y="0"/>
                    <a:pt x="25867" y="0"/>
                  </a:cubicBezTo>
                  <a:lnTo>
                    <a:pt x="2145830" y="0"/>
                  </a:lnTo>
                  <a:cubicBezTo>
                    <a:pt x="2160117" y="0"/>
                    <a:pt x="2171700" y="11582"/>
                    <a:pt x="2171700" y="25869"/>
                  </a:cubicBezTo>
                  <a:lnTo>
                    <a:pt x="2171700" y="25869"/>
                  </a:lnTo>
                  <a:cubicBezTo>
                    <a:pt x="2171700" y="36442"/>
                    <a:pt x="2168480" y="46710"/>
                    <a:pt x="2161403" y="54568"/>
                  </a:cubicBezTo>
                  <a:cubicBezTo>
                    <a:pt x="2110273" y="111366"/>
                    <a:pt x="1854679" y="342900"/>
                    <a:pt x="1085850" y="342900"/>
                  </a:cubicBezTo>
                  <a:cubicBezTo>
                    <a:pt x="317016" y="342900"/>
                    <a:pt x="61424" y="111366"/>
                    <a:pt x="10298" y="54568"/>
                  </a:cubicBezTo>
                  <a:close/>
                </a:path>
              </a:pathLst>
            </a:custGeom>
            <a:noFill/>
            <a:ln cap="flat" cmpd="sng" w="14275">
              <a:solidFill>
                <a:srgbClr val="2C2C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16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sp>
        <p:nvSpPr>
          <p:cNvPr id="185" name="Google Shape;185;g353f94efc0e_0_0"/>
          <p:cNvSpPr txBox="1"/>
          <p:nvPr/>
        </p:nvSpPr>
        <p:spPr>
          <a:xfrm>
            <a:off x="7568773" y="1487225"/>
            <a:ext cx="151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600" u="none" cap="none" strike="noStrike">
                <a:solidFill>
                  <a:srgbClr val="F4F4F4"/>
                </a:solidFill>
                <a:latin typeface="Play"/>
                <a:ea typeface="Play"/>
                <a:cs typeface="Play"/>
                <a:sym typeface="Play"/>
              </a:rPr>
              <a:t>Refactoring</a:t>
            </a:r>
            <a:br>
              <a:rPr i="0" lang="en-US" sz="1600" u="none" cap="none" strike="noStrike">
                <a:solidFill>
                  <a:srgbClr val="F4F4F4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i="0" lang="en-US" sz="1600" u="none" cap="none" strike="noStrike">
                <a:solidFill>
                  <a:srgbClr val="F4F4F4"/>
                </a:solidFill>
                <a:latin typeface="Play"/>
                <a:ea typeface="Play"/>
                <a:cs typeface="Play"/>
                <a:sym typeface="Play"/>
              </a:rPr>
              <a:t>Needs</a:t>
            </a:r>
            <a:endParaRPr sz="160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86" name="Google Shape;186;g353f94efc0e_0_0"/>
          <p:cNvSpPr txBox="1"/>
          <p:nvPr/>
        </p:nvSpPr>
        <p:spPr>
          <a:xfrm>
            <a:off x="3255003" y="2011453"/>
            <a:ext cx="168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600" u="none" cap="none" strike="noStrike">
                <a:solidFill>
                  <a:srgbClr val="F4F4F4"/>
                </a:solidFill>
                <a:latin typeface="Play"/>
                <a:ea typeface="Play"/>
                <a:cs typeface="Play"/>
                <a:sym typeface="Play"/>
              </a:rPr>
              <a:t>Cloud-Native</a:t>
            </a:r>
            <a:br>
              <a:rPr i="0" lang="en-US" sz="1600" u="none" cap="none" strike="noStrike">
                <a:solidFill>
                  <a:srgbClr val="F4F4F4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i="0" lang="en-US" sz="1600" u="none" cap="none" strike="noStrike">
                <a:solidFill>
                  <a:srgbClr val="F4F4F4"/>
                </a:solidFill>
                <a:latin typeface="Play"/>
                <a:ea typeface="Play"/>
                <a:cs typeface="Play"/>
                <a:sym typeface="Play"/>
              </a:rPr>
              <a:t>Design</a:t>
            </a:r>
            <a:endParaRPr sz="160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87" name="Google Shape;187;g353f94efc0e_0_0"/>
          <p:cNvSpPr txBox="1"/>
          <p:nvPr/>
        </p:nvSpPr>
        <p:spPr>
          <a:xfrm>
            <a:off x="7568773" y="2275554"/>
            <a:ext cx="153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600" u="none" cap="none" strike="noStrike">
                <a:solidFill>
                  <a:srgbClr val="F4F4F4"/>
                </a:solidFill>
                <a:latin typeface="Play"/>
                <a:ea typeface="Play"/>
                <a:cs typeface="Play"/>
                <a:sym typeface="Play"/>
              </a:rPr>
              <a:t>Reverse</a:t>
            </a:r>
            <a:br>
              <a:rPr i="0" lang="en-US" sz="1600" u="none" cap="none" strike="noStrike">
                <a:solidFill>
                  <a:srgbClr val="F4F4F4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i="0" lang="en-US" sz="1600" u="none" cap="none" strike="noStrike">
                <a:solidFill>
                  <a:srgbClr val="F4F4F4"/>
                </a:solidFill>
                <a:latin typeface="Play"/>
                <a:ea typeface="Play"/>
                <a:cs typeface="Play"/>
                <a:sym typeface="Play"/>
              </a:rPr>
              <a:t>Engineering</a:t>
            </a:r>
            <a:endParaRPr sz="160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88" name="Google Shape;188;g353f94efc0e_0_0"/>
          <p:cNvSpPr txBox="1"/>
          <p:nvPr/>
        </p:nvSpPr>
        <p:spPr>
          <a:xfrm>
            <a:off x="3255003" y="2799782"/>
            <a:ext cx="207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600" u="none" cap="none" strike="noStrike">
                <a:solidFill>
                  <a:srgbClr val="F4F4F4"/>
                </a:solidFill>
                <a:latin typeface="Play"/>
                <a:ea typeface="Play"/>
                <a:cs typeface="Play"/>
                <a:sym typeface="Play"/>
              </a:rPr>
              <a:t>Automation and</a:t>
            </a:r>
            <a:br>
              <a:rPr i="0" lang="en-US" sz="1600" u="none" cap="none" strike="noStrike">
                <a:solidFill>
                  <a:srgbClr val="F4F4F4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i="0" lang="en-US" sz="1600" u="none" cap="none" strike="noStrike">
                <a:solidFill>
                  <a:srgbClr val="F4F4F4"/>
                </a:solidFill>
                <a:latin typeface="Play"/>
                <a:ea typeface="Play"/>
                <a:cs typeface="Play"/>
                <a:sym typeface="Play"/>
              </a:rPr>
              <a:t>Speed</a:t>
            </a:r>
            <a:endParaRPr sz="160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89" name="Google Shape;189;g353f94efc0e_0_0"/>
          <p:cNvSpPr txBox="1"/>
          <p:nvPr/>
        </p:nvSpPr>
        <p:spPr>
          <a:xfrm>
            <a:off x="7568773" y="3063884"/>
            <a:ext cx="1707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600" u="none" cap="none" strike="noStrike">
                <a:solidFill>
                  <a:srgbClr val="F4F4F4"/>
                </a:solidFill>
                <a:latin typeface="Play"/>
                <a:ea typeface="Play"/>
                <a:cs typeface="Play"/>
                <a:sym typeface="Play"/>
              </a:rPr>
              <a:t>Legacy Tech</a:t>
            </a:r>
            <a:br>
              <a:rPr i="0" lang="en-US" sz="1600" u="none" cap="none" strike="noStrike">
                <a:solidFill>
                  <a:srgbClr val="F4F4F4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i="0" lang="en-US" sz="1600" u="none" cap="none" strike="noStrike">
                <a:solidFill>
                  <a:srgbClr val="F4F4F4"/>
                </a:solidFill>
                <a:latin typeface="Play"/>
                <a:ea typeface="Play"/>
                <a:cs typeface="Play"/>
                <a:sym typeface="Play"/>
              </a:rPr>
              <a:t>Challenges</a:t>
            </a:r>
            <a:endParaRPr sz="160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90" name="Google Shape;190;g353f94efc0e_0_0"/>
          <p:cNvSpPr txBox="1"/>
          <p:nvPr/>
        </p:nvSpPr>
        <p:spPr>
          <a:xfrm>
            <a:off x="3255003" y="3588113"/>
            <a:ext cx="184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600" u="none" cap="none" strike="noStrike">
                <a:solidFill>
                  <a:srgbClr val="F4F4F4"/>
                </a:solidFill>
                <a:latin typeface="Play"/>
                <a:ea typeface="Play"/>
                <a:cs typeface="Play"/>
                <a:sym typeface="Play"/>
              </a:rPr>
              <a:t>Modern Stack</a:t>
            </a:r>
            <a:br>
              <a:rPr i="0" lang="en-US" sz="1600" u="none" cap="none" strike="noStrike">
                <a:solidFill>
                  <a:srgbClr val="F4F4F4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i="0" lang="en-US" sz="1600" u="none" cap="none" strike="noStrike">
                <a:solidFill>
                  <a:srgbClr val="F4F4F4"/>
                </a:solidFill>
                <a:latin typeface="Play"/>
                <a:ea typeface="Play"/>
                <a:cs typeface="Play"/>
                <a:sym typeface="Play"/>
              </a:rPr>
              <a:t>Focus</a:t>
            </a:r>
            <a:endParaRPr sz="160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91" name="Google Shape;191;g353f94efc0e_0_0"/>
          <p:cNvSpPr txBox="1"/>
          <p:nvPr/>
        </p:nvSpPr>
        <p:spPr>
          <a:xfrm>
            <a:off x="6933086" y="4901995"/>
            <a:ext cx="245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600" u="none" cap="none" strike="noStrike">
                <a:solidFill>
                  <a:srgbClr val="F4F4F4"/>
                </a:solidFill>
                <a:latin typeface="Play"/>
                <a:ea typeface="Play"/>
                <a:cs typeface="Play"/>
                <a:sym typeface="Play"/>
              </a:rPr>
              <a:t>Brownfield System</a:t>
            </a:r>
            <a:endParaRPr sz="160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92" name="Google Shape;192;g353f94efc0e_0_0"/>
          <p:cNvSpPr txBox="1"/>
          <p:nvPr/>
        </p:nvSpPr>
        <p:spPr>
          <a:xfrm>
            <a:off x="2742998" y="5427548"/>
            <a:ext cx="2315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600" u="none" cap="none" strike="noStrike">
                <a:solidFill>
                  <a:srgbClr val="F4F4F4"/>
                </a:solidFill>
                <a:latin typeface="Play"/>
                <a:ea typeface="Play"/>
                <a:cs typeface="Play"/>
                <a:sym typeface="Play"/>
              </a:rPr>
              <a:t>Greenfield Project</a:t>
            </a:r>
            <a:endParaRPr sz="160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93" name="Google Shape;193;g353f94efc0e_0_0"/>
          <p:cNvSpPr txBox="1"/>
          <p:nvPr/>
        </p:nvSpPr>
        <p:spPr>
          <a:xfrm>
            <a:off x="2496415" y="5953101"/>
            <a:ext cx="7652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600" u="none" cap="none" strike="noStrike">
                <a:solidFill>
                  <a:srgbClr val="F4F4F4"/>
                </a:solidFill>
                <a:latin typeface="Play"/>
                <a:ea typeface="Play"/>
                <a:cs typeface="Play"/>
                <a:sym typeface="Play"/>
              </a:rPr>
              <a:t>Balancing Innovation and Legacy in Software Development</a:t>
            </a:r>
            <a:endParaRPr sz="160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94" name="Google Shape;194;g353f94efc0e_0_0"/>
          <p:cNvSpPr/>
          <p:nvPr/>
        </p:nvSpPr>
        <p:spPr>
          <a:xfrm>
            <a:off x="6777351" y="1507853"/>
            <a:ext cx="588288" cy="450684"/>
          </a:xfrm>
          <a:custGeom>
            <a:rect b="b" l="l" r="r" t="t"/>
            <a:pathLst>
              <a:path extrusionOk="0" h="392753" w="428625">
                <a:moveTo>
                  <a:pt x="167259" y="113576"/>
                </a:moveTo>
                <a:cubicBezTo>
                  <a:pt x="160559" y="128775"/>
                  <a:pt x="149389" y="141572"/>
                  <a:pt x="135235" y="150266"/>
                </a:cubicBezTo>
                <a:lnTo>
                  <a:pt x="154095" y="248564"/>
                </a:lnTo>
                <a:lnTo>
                  <a:pt x="95154" y="248564"/>
                </a:lnTo>
                <a:lnTo>
                  <a:pt x="78428" y="161143"/>
                </a:lnTo>
                <a:cubicBezTo>
                  <a:pt x="44919" y="155318"/>
                  <a:pt x="18513" y="129361"/>
                  <a:pt x="12114" y="95956"/>
                </a:cubicBezTo>
                <a:cubicBezTo>
                  <a:pt x="5715" y="62552"/>
                  <a:pt x="20659" y="28673"/>
                  <a:pt x="49644" y="10877"/>
                </a:cubicBezTo>
                <a:lnTo>
                  <a:pt x="61321" y="71780"/>
                </a:lnTo>
                <a:lnTo>
                  <a:pt x="95154" y="94735"/>
                </a:lnTo>
                <a:lnTo>
                  <a:pt x="118110" y="60921"/>
                </a:lnTo>
                <a:lnTo>
                  <a:pt x="106432" y="0"/>
                </a:lnTo>
                <a:cubicBezTo>
                  <a:pt x="131224" y="4300"/>
                  <a:pt x="152656" y="19776"/>
                  <a:pt x="164535" y="41958"/>
                </a:cubicBezTo>
                <a:cubicBezTo>
                  <a:pt x="176415" y="64140"/>
                  <a:pt x="177419" y="90556"/>
                  <a:pt x="167258" y="113576"/>
                </a:cubicBezTo>
                <a:close/>
                <a:moveTo>
                  <a:pt x="427291" y="39681"/>
                </a:moveTo>
                <a:lnTo>
                  <a:pt x="408508" y="124186"/>
                </a:lnTo>
                <a:lnTo>
                  <a:pt x="215341" y="81248"/>
                </a:lnTo>
                <a:lnTo>
                  <a:pt x="223399" y="45034"/>
                </a:lnTo>
                <a:cubicBezTo>
                  <a:pt x="264699" y="54216"/>
                  <a:pt x="294836" y="37128"/>
                  <a:pt x="300532" y="11506"/>
                </a:cubicBezTo>
                <a:close/>
                <a:moveTo>
                  <a:pt x="262089" y="248564"/>
                </a:moveTo>
                <a:lnTo>
                  <a:pt x="295313" y="99098"/>
                </a:lnTo>
                <a:lnTo>
                  <a:pt x="350310" y="111328"/>
                </a:lnTo>
                <a:lnTo>
                  <a:pt x="318249" y="248583"/>
                </a:lnTo>
                <a:lnTo>
                  <a:pt x="262089" y="248583"/>
                </a:lnTo>
                <a:close/>
                <a:moveTo>
                  <a:pt x="409994" y="392753"/>
                </a:moveTo>
                <a:lnTo>
                  <a:pt x="18630" y="392753"/>
                </a:lnTo>
                <a:cubicBezTo>
                  <a:pt x="8343" y="392753"/>
                  <a:pt x="0" y="384390"/>
                  <a:pt x="0" y="374103"/>
                </a:cubicBezTo>
                <a:lnTo>
                  <a:pt x="0" y="248564"/>
                </a:lnTo>
                <a:lnTo>
                  <a:pt x="428625" y="248564"/>
                </a:lnTo>
                <a:lnTo>
                  <a:pt x="428625" y="374103"/>
                </a:lnTo>
                <a:cubicBezTo>
                  <a:pt x="428625" y="384390"/>
                  <a:pt x="420281" y="392753"/>
                  <a:pt x="409994" y="392753"/>
                </a:cubicBezTo>
                <a:close/>
                <a:moveTo>
                  <a:pt x="242258" y="248583"/>
                </a:moveTo>
                <a:lnTo>
                  <a:pt x="186366" y="248583"/>
                </a:lnTo>
                <a:lnTo>
                  <a:pt x="186366" y="276529"/>
                </a:lnTo>
                <a:cubicBezTo>
                  <a:pt x="186366" y="291964"/>
                  <a:pt x="198878" y="304476"/>
                  <a:pt x="214312" y="304476"/>
                </a:cubicBezTo>
                <a:cubicBezTo>
                  <a:pt x="229746" y="304476"/>
                  <a:pt x="242258" y="291964"/>
                  <a:pt x="242258" y="276529"/>
                </a:cubicBezTo>
                <a:close/>
              </a:path>
            </a:pathLst>
          </a:custGeom>
          <a:noFill/>
          <a:ln cap="flat" cmpd="sng" w="14275">
            <a:solidFill>
              <a:srgbClr val="F4F4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6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95" name="Google Shape;195;g353f94efc0e_0_0"/>
          <p:cNvSpPr/>
          <p:nvPr/>
        </p:nvSpPr>
        <p:spPr>
          <a:xfrm>
            <a:off x="2467945" y="2026852"/>
            <a:ext cx="578813" cy="460080"/>
          </a:xfrm>
          <a:custGeom>
            <a:rect b="b" l="l" r="r" t="t"/>
            <a:pathLst>
              <a:path extrusionOk="0" h="400941" w="421722">
                <a:moveTo>
                  <a:pt x="49209" y="244731"/>
                </a:moveTo>
                <a:cubicBezTo>
                  <a:pt x="20161" y="238371"/>
                  <a:pt x="0" y="211903"/>
                  <a:pt x="1584" y="182209"/>
                </a:cubicBezTo>
                <a:cubicBezTo>
                  <a:pt x="1977" y="161894"/>
                  <a:pt x="11456" y="142824"/>
                  <a:pt x="27415" y="130245"/>
                </a:cubicBezTo>
                <a:cubicBezTo>
                  <a:pt x="43373" y="117667"/>
                  <a:pt x="64129" y="112904"/>
                  <a:pt x="83975" y="117268"/>
                </a:cubicBezTo>
                <a:cubicBezTo>
                  <a:pt x="88961" y="50975"/>
                  <a:pt x="144659" y="0"/>
                  <a:pt x="211134" y="891"/>
                </a:cubicBezTo>
                <a:cubicBezTo>
                  <a:pt x="259914" y="597"/>
                  <a:pt x="304604" y="28109"/>
                  <a:pt x="326310" y="71795"/>
                </a:cubicBezTo>
                <a:cubicBezTo>
                  <a:pt x="350654" y="70535"/>
                  <a:pt x="374463" y="79232"/>
                  <a:pt x="392263" y="95886"/>
                </a:cubicBezTo>
                <a:cubicBezTo>
                  <a:pt x="410063" y="112540"/>
                  <a:pt x="420323" y="135719"/>
                  <a:pt x="420684" y="160092"/>
                </a:cubicBezTo>
                <a:cubicBezTo>
                  <a:pt x="421722" y="193030"/>
                  <a:pt x="402971" y="223398"/>
                  <a:pt x="373059" y="237226"/>
                </a:cubicBezTo>
                <a:moveTo>
                  <a:pt x="306384" y="400941"/>
                </a:moveTo>
                <a:lnTo>
                  <a:pt x="115884" y="400941"/>
                </a:lnTo>
                <a:cubicBezTo>
                  <a:pt x="105363" y="400941"/>
                  <a:pt x="96834" y="392412"/>
                  <a:pt x="96834" y="381891"/>
                </a:cubicBezTo>
                <a:lnTo>
                  <a:pt x="96834" y="191391"/>
                </a:lnTo>
                <a:cubicBezTo>
                  <a:pt x="96834" y="180870"/>
                  <a:pt x="105363" y="172341"/>
                  <a:pt x="115884" y="172341"/>
                </a:cubicBezTo>
                <a:lnTo>
                  <a:pt x="306384" y="172341"/>
                </a:lnTo>
                <a:cubicBezTo>
                  <a:pt x="316905" y="172341"/>
                  <a:pt x="325434" y="180870"/>
                  <a:pt x="325434" y="191391"/>
                </a:cubicBezTo>
                <a:lnTo>
                  <a:pt x="325434" y="381891"/>
                </a:lnTo>
                <a:cubicBezTo>
                  <a:pt x="325434" y="392412"/>
                  <a:pt x="316905" y="400941"/>
                  <a:pt x="306384" y="400941"/>
                </a:cubicBezTo>
                <a:close/>
                <a:moveTo>
                  <a:pt x="268284" y="229491"/>
                </a:moveTo>
                <a:lnTo>
                  <a:pt x="153984" y="229491"/>
                </a:lnTo>
                <a:moveTo>
                  <a:pt x="268284" y="286641"/>
                </a:moveTo>
                <a:lnTo>
                  <a:pt x="153984" y="286641"/>
                </a:lnTo>
                <a:moveTo>
                  <a:pt x="196846" y="343791"/>
                </a:moveTo>
                <a:lnTo>
                  <a:pt x="153984" y="343791"/>
                </a:lnTo>
              </a:path>
            </a:pathLst>
          </a:custGeom>
          <a:noFill/>
          <a:ln cap="flat" cmpd="sng" w="14275">
            <a:solidFill>
              <a:srgbClr val="F4F4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6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96" name="Google Shape;196;g353f94efc0e_0_0"/>
          <p:cNvSpPr/>
          <p:nvPr/>
        </p:nvSpPr>
        <p:spPr>
          <a:xfrm>
            <a:off x="6757729" y="2259131"/>
            <a:ext cx="607897" cy="508242"/>
          </a:xfrm>
          <a:custGeom>
            <a:rect b="b" l="l" r="r" t="t"/>
            <a:pathLst>
              <a:path extrusionOk="0" h="442912" w="442912">
                <a:moveTo>
                  <a:pt x="14287" y="442912"/>
                </a:moveTo>
                <a:cubicBezTo>
                  <a:pt x="37147" y="410527"/>
                  <a:pt x="75247" y="389572"/>
                  <a:pt x="119062" y="389572"/>
                </a:cubicBezTo>
                <a:cubicBezTo>
                  <a:pt x="162877" y="389572"/>
                  <a:pt x="200977" y="410527"/>
                  <a:pt x="223837" y="442912"/>
                </a:cubicBezTo>
                <a:moveTo>
                  <a:pt x="119064" y="216217"/>
                </a:moveTo>
                <a:lnTo>
                  <a:pt x="119064" y="159067"/>
                </a:lnTo>
                <a:moveTo>
                  <a:pt x="223837" y="271462"/>
                </a:moveTo>
                <a:lnTo>
                  <a:pt x="14287" y="271462"/>
                </a:lnTo>
                <a:moveTo>
                  <a:pt x="40957" y="254317"/>
                </a:moveTo>
                <a:cubicBezTo>
                  <a:pt x="42862" y="212407"/>
                  <a:pt x="77152" y="178117"/>
                  <a:pt x="119062" y="178117"/>
                </a:cubicBezTo>
                <a:cubicBezTo>
                  <a:pt x="162877" y="178117"/>
                  <a:pt x="197167" y="212407"/>
                  <a:pt x="197167" y="256222"/>
                </a:cubicBezTo>
                <a:lnTo>
                  <a:pt x="197167" y="290512"/>
                </a:lnTo>
                <a:cubicBezTo>
                  <a:pt x="197167" y="334327"/>
                  <a:pt x="162877" y="368617"/>
                  <a:pt x="119062" y="368617"/>
                </a:cubicBezTo>
                <a:cubicBezTo>
                  <a:pt x="77152" y="368617"/>
                  <a:pt x="42862" y="334327"/>
                  <a:pt x="40957" y="292417"/>
                </a:cubicBezTo>
                <a:close/>
                <a:moveTo>
                  <a:pt x="233362" y="100012"/>
                </a:moveTo>
                <a:cubicBezTo>
                  <a:pt x="233362" y="52667"/>
                  <a:pt x="271742" y="14287"/>
                  <a:pt x="319087" y="14287"/>
                </a:cubicBezTo>
                <a:cubicBezTo>
                  <a:pt x="366432" y="14287"/>
                  <a:pt x="404812" y="52667"/>
                  <a:pt x="404812" y="100012"/>
                </a:cubicBezTo>
                <a:cubicBezTo>
                  <a:pt x="404812" y="147357"/>
                  <a:pt x="366432" y="185737"/>
                  <a:pt x="319087" y="185737"/>
                </a:cubicBezTo>
                <a:cubicBezTo>
                  <a:pt x="271742" y="185737"/>
                  <a:pt x="233362" y="147357"/>
                  <a:pt x="233362" y="100012"/>
                </a:cubicBezTo>
                <a:close/>
                <a:moveTo>
                  <a:pt x="442912" y="223837"/>
                </a:moveTo>
                <a:lnTo>
                  <a:pt x="381952" y="160972"/>
                </a:lnTo>
              </a:path>
            </a:pathLst>
          </a:custGeom>
          <a:noFill/>
          <a:ln cap="flat" cmpd="sng" w="14275">
            <a:solidFill>
              <a:srgbClr val="F4F4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6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97" name="Google Shape;197;g353f94efc0e_0_0"/>
          <p:cNvSpPr/>
          <p:nvPr/>
        </p:nvSpPr>
        <p:spPr>
          <a:xfrm>
            <a:off x="2470122" y="2801140"/>
            <a:ext cx="575215" cy="489136"/>
          </a:xfrm>
          <a:custGeom>
            <a:rect b="b" l="l" r="r" t="t"/>
            <a:pathLst>
              <a:path extrusionOk="0" h="426262" w="419100">
                <a:moveTo>
                  <a:pt x="0" y="329850"/>
                </a:moveTo>
                <a:lnTo>
                  <a:pt x="209550" y="387000"/>
                </a:lnTo>
                <a:moveTo>
                  <a:pt x="419100" y="329850"/>
                </a:moveTo>
                <a:lnTo>
                  <a:pt x="209550" y="387000"/>
                </a:lnTo>
                <a:moveTo>
                  <a:pt x="104641" y="302437"/>
                </a:moveTo>
                <a:lnTo>
                  <a:pt x="0" y="329850"/>
                </a:lnTo>
                <a:moveTo>
                  <a:pt x="0" y="416737"/>
                </a:moveTo>
                <a:lnTo>
                  <a:pt x="0" y="332232"/>
                </a:lnTo>
                <a:moveTo>
                  <a:pt x="419100" y="332231"/>
                </a:moveTo>
                <a:lnTo>
                  <a:pt x="419100" y="416737"/>
                </a:lnTo>
                <a:moveTo>
                  <a:pt x="209550" y="426262"/>
                </a:moveTo>
                <a:lnTo>
                  <a:pt x="209550" y="387000"/>
                </a:lnTo>
                <a:moveTo>
                  <a:pt x="276225" y="100012"/>
                </a:moveTo>
                <a:cubicBezTo>
                  <a:pt x="276225" y="136836"/>
                  <a:pt x="265118" y="233362"/>
                  <a:pt x="209550" y="233362"/>
                </a:cubicBezTo>
                <a:cubicBezTo>
                  <a:pt x="153981" y="233362"/>
                  <a:pt x="142875" y="136931"/>
                  <a:pt x="142875" y="100012"/>
                </a:cubicBezTo>
                <a:cubicBezTo>
                  <a:pt x="142875" y="33337"/>
                  <a:pt x="209550" y="0"/>
                  <a:pt x="209550" y="0"/>
                </a:cubicBezTo>
                <a:cubicBezTo>
                  <a:pt x="209550" y="0"/>
                  <a:pt x="276225" y="33337"/>
                  <a:pt x="276225" y="100012"/>
                </a:cubicBezTo>
                <a:close/>
                <a:moveTo>
                  <a:pt x="183394" y="97631"/>
                </a:moveTo>
                <a:cubicBezTo>
                  <a:pt x="183391" y="112078"/>
                  <a:pt x="195102" y="123792"/>
                  <a:pt x="209550" y="123792"/>
                </a:cubicBezTo>
                <a:cubicBezTo>
                  <a:pt x="223997" y="123792"/>
                  <a:pt x="235708" y="112078"/>
                  <a:pt x="235705" y="97631"/>
                </a:cubicBezTo>
                <a:cubicBezTo>
                  <a:pt x="235708" y="83183"/>
                  <a:pt x="223997" y="71469"/>
                  <a:pt x="209550" y="71469"/>
                </a:cubicBezTo>
                <a:cubicBezTo>
                  <a:pt x="195102" y="71469"/>
                  <a:pt x="183391" y="83183"/>
                  <a:pt x="183394" y="97631"/>
                </a:cubicBezTo>
                <a:moveTo>
                  <a:pt x="165411" y="216198"/>
                </a:moveTo>
                <a:lnTo>
                  <a:pt x="150018" y="223913"/>
                </a:lnTo>
                <a:cubicBezTo>
                  <a:pt x="141315" y="228533"/>
                  <a:pt x="133342" y="234413"/>
                  <a:pt x="126358" y="241363"/>
                </a:cubicBezTo>
                <a:cubicBezTo>
                  <a:pt x="122940" y="245029"/>
                  <a:pt x="117655" y="246286"/>
                  <a:pt x="112953" y="244550"/>
                </a:cubicBezTo>
                <a:cubicBezTo>
                  <a:pt x="108250" y="242815"/>
                  <a:pt x="105049" y="238427"/>
                  <a:pt x="104832" y="233419"/>
                </a:cubicBezTo>
                <a:cubicBezTo>
                  <a:pt x="101478" y="204098"/>
                  <a:pt x="117876" y="176081"/>
                  <a:pt x="145084" y="164649"/>
                </a:cubicBezTo>
                <a:moveTo>
                  <a:pt x="274015" y="164649"/>
                </a:moveTo>
                <a:cubicBezTo>
                  <a:pt x="301223" y="176081"/>
                  <a:pt x="317621" y="204098"/>
                  <a:pt x="314267" y="233419"/>
                </a:cubicBezTo>
                <a:cubicBezTo>
                  <a:pt x="314050" y="238427"/>
                  <a:pt x="310849" y="242815"/>
                  <a:pt x="306146" y="244550"/>
                </a:cubicBezTo>
                <a:cubicBezTo>
                  <a:pt x="301444" y="246286"/>
                  <a:pt x="296159" y="245029"/>
                  <a:pt x="292741" y="241363"/>
                </a:cubicBezTo>
                <a:cubicBezTo>
                  <a:pt x="285757" y="234413"/>
                  <a:pt x="277784" y="228533"/>
                  <a:pt x="269081" y="223913"/>
                </a:cubicBezTo>
                <a:lnTo>
                  <a:pt x="253688" y="216198"/>
                </a:lnTo>
                <a:moveTo>
                  <a:pt x="419100" y="329850"/>
                </a:moveTo>
                <a:lnTo>
                  <a:pt x="314458" y="302437"/>
                </a:lnTo>
                <a:moveTo>
                  <a:pt x="236219" y="289464"/>
                </a:moveTo>
                <a:cubicBezTo>
                  <a:pt x="236219" y="304190"/>
                  <a:pt x="224275" y="339813"/>
                  <a:pt x="209550" y="339813"/>
                </a:cubicBezTo>
                <a:cubicBezTo>
                  <a:pt x="194824" y="339813"/>
                  <a:pt x="182880" y="304190"/>
                  <a:pt x="182880" y="289464"/>
                </a:cubicBezTo>
                <a:cubicBezTo>
                  <a:pt x="182880" y="274735"/>
                  <a:pt x="194820" y="262794"/>
                  <a:pt x="209550" y="262794"/>
                </a:cubicBezTo>
                <a:cubicBezTo>
                  <a:pt x="224279" y="262794"/>
                  <a:pt x="236219" y="274735"/>
                  <a:pt x="236219" y="289464"/>
                </a:cubicBezTo>
                <a:close/>
              </a:path>
            </a:pathLst>
          </a:custGeom>
          <a:noFill/>
          <a:ln cap="flat" cmpd="sng" w="14275">
            <a:solidFill>
              <a:srgbClr val="F4F4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6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98" name="Google Shape;198;g353f94efc0e_0_0"/>
          <p:cNvSpPr/>
          <p:nvPr/>
        </p:nvSpPr>
        <p:spPr>
          <a:xfrm>
            <a:off x="6768252" y="3058716"/>
            <a:ext cx="603916" cy="502493"/>
          </a:xfrm>
          <a:custGeom>
            <a:rect b="b" l="l" r="r" t="t"/>
            <a:pathLst>
              <a:path extrusionOk="0" h="437902" w="440012">
                <a:moveTo>
                  <a:pt x="260923" y="115976"/>
                </a:moveTo>
                <a:lnTo>
                  <a:pt x="90883" y="115976"/>
                </a:lnTo>
                <a:moveTo>
                  <a:pt x="272163" y="124587"/>
                </a:moveTo>
                <a:lnTo>
                  <a:pt x="272163" y="206883"/>
                </a:lnTo>
                <a:moveTo>
                  <a:pt x="79491" y="124606"/>
                </a:moveTo>
                <a:lnTo>
                  <a:pt x="79491" y="435692"/>
                </a:lnTo>
                <a:moveTo>
                  <a:pt x="143709" y="167582"/>
                </a:moveTo>
                <a:lnTo>
                  <a:pt x="143709" y="435692"/>
                </a:lnTo>
                <a:moveTo>
                  <a:pt x="207926" y="202501"/>
                </a:moveTo>
                <a:lnTo>
                  <a:pt x="207926" y="167582"/>
                </a:lnTo>
                <a:moveTo>
                  <a:pt x="48611" y="55816"/>
                </a:moveTo>
                <a:cubicBezTo>
                  <a:pt x="54360" y="50924"/>
                  <a:pt x="61785" y="48458"/>
                  <a:pt x="69318" y="48939"/>
                </a:cubicBezTo>
                <a:cubicBezTo>
                  <a:pt x="89352" y="50194"/>
                  <a:pt x="104580" y="67443"/>
                  <a:pt x="103342" y="87477"/>
                </a:cubicBezTo>
                <a:lnTo>
                  <a:pt x="103342" y="87610"/>
                </a:lnTo>
                <a:cubicBezTo>
                  <a:pt x="101711" y="112640"/>
                  <a:pt x="80099" y="131609"/>
                  <a:pt x="55069" y="129978"/>
                </a:cubicBezTo>
                <a:lnTo>
                  <a:pt x="55069" y="129978"/>
                </a:lnTo>
                <a:cubicBezTo>
                  <a:pt x="23769" y="127999"/>
                  <a:pt x="0" y="101022"/>
                  <a:pt x="1977" y="69723"/>
                </a:cubicBezTo>
                <a:lnTo>
                  <a:pt x="1977" y="69589"/>
                </a:lnTo>
                <a:cubicBezTo>
                  <a:pt x="1977" y="31156"/>
                  <a:pt x="33133" y="0"/>
                  <a:pt x="71566" y="0"/>
                </a:cubicBezTo>
                <a:lnTo>
                  <a:pt x="280088" y="0"/>
                </a:lnTo>
                <a:cubicBezTo>
                  <a:pt x="318518" y="0"/>
                  <a:pt x="349669" y="31159"/>
                  <a:pt x="349658" y="69589"/>
                </a:cubicBezTo>
                <a:lnTo>
                  <a:pt x="349658" y="69589"/>
                </a:lnTo>
                <a:cubicBezTo>
                  <a:pt x="351680" y="100869"/>
                  <a:pt x="327960" y="127864"/>
                  <a:pt x="296680" y="129882"/>
                </a:cubicBezTo>
                <a:lnTo>
                  <a:pt x="296680" y="129882"/>
                </a:lnTo>
                <a:cubicBezTo>
                  <a:pt x="284661" y="130660"/>
                  <a:pt x="272827" y="126628"/>
                  <a:pt x="263783" y="118674"/>
                </a:cubicBezTo>
                <a:cubicBezTo>
                  <a:pt x="254739" y="110720"/>
                  <a:pt x="249228" y="99497"/>
                  <a:pt x="248465" y="87477"/>
                </a:cubicBezTo>
                <a:lnTo>
                  <a:pt x="248465" y="87477"/>
                </a:lnTo>
                <a:cubicBezTo>
                  <a:pt x="247204" y="67442"/>
                  <a:pt x="262416" y="50176"/>
                  <a:pt x="282450" y="48901"/>
                </a:cubicBezTo>
                <a:lnTo>
                  <a:pt x="282450" y="48901"/>
                </a:lnTo>
                <a:cubicBezTo>
                  <a:pt x="290151" y="48408"/>
                  <a:pt x="297731" y="50999"/>
                  <a:pt x="303519" y="56102"/>
                </a:cubicBezTo>
                <a:moveTo>
                  <a:pt x="319254" y="437521"/>
                </a:moveTo>
                <a:cubicBezTo>
                  <a:pt x="315699" y="437902"/>
                  <a:pt x="312104" y="437472"/>
                  <a:pt x="308739" y="436264"/>
                </a:cubicBezTo>
                <a:cubicBezTo>
                  <a:pt x="277662" y="416142"/>
                  <a:pt x="240454" y="407697"/>
                  <a:pt x="203735" y="412432"/>
                </a:cubicBezTo>
                <a:cubicBezTo>
                  <a:pt x="200993" y="412500"/>
                  <a:pt x="198680" y="410405"/>
                  <a:pt x="198477" y="407669"/>
                </a:cubicBezTo>
                <a:lnTo>
                  <a:pt x="198477" y="251745"/>
                </a:lnTo>
                <a:cubicBezTo>
                  <a:pt x="198506" y="250408"/>
                  <a:pt x="199136" y="249156"/>
                  <a:pt x="200192" y="248335"/>
                </a:cubicBezTo>
                <a:cubicBezTo>
                  <a:pt x="201325" y="247419"/>
                  <a:pt x="202756" y="246951"/>
                  <a:pt x="204211" y="247021"/>
                </a:cubicBezTo>
                <a:cubicBezTo>
                  <a:pt x="244356" y="248408"/>
                  <a:pt x="283672" y="258826"/>
                  <a:pt x="319235" y="277501"/>
                </a:cubicBezTo>
                <a:moveTo>
                  <a:pt x="319235" y="277501"/>
                </a:moveTo>
                <a:cubicBezTo>
                  <a:pt x="354807" y="258829"/>
                  <a:pt x="394128" y="248411"/>
                  <a:pt x="434278" y="247021"/>
                </a:cubicBezTo>
                <a:cubicBezTo>
                  <a:pt x="435734" y="246955"/>
                  <a:pt x="437163" y="247422"/>
                  <a:pt x="438298" y="248335"/>
                </a:cubicBezTo>
                <a:cubicBezTo>
                  <a:pt x="439366" y="249162"/>
                  <a:pt x="439998" y="250432"/>
                  <a:pt x="440012" y="251783"/>
                </a:cubicBezTo>
                <a:lnTo>
                  <a:pt x="440012" y="407670"/>
                </a:lnTo>
                <a:cubicBezTo>
                  <a:pt x="439810" y="410405"/>
                  <a:pt x="437497" y="412500"/>
                  <a:pt x="434755" y="412432"/>
                </a:cubicBezTo>
                <a:cubicBezTo>
                  <a:pt x="398036" y="407697"/>
                  <a:pt x="360828" y="416142"/>
                  <a:pt x="329751" y="436264"/>
                </a:cubicBezTo>
                <a:cubicBezTo>
                  <a:pt x="326386" y="437471"/>
                  <a:pt x="322791" y="437901"/>
                  <a:pt x="319235" y="437521"/>
                </a:cubicBezTo>
                <a:moveTo>
                  <a:pt x="319235" y="437578"/>
                </a:moveTo>
                <a:lnTo>
                  <a:pt x="319235" y="277501"/>
                </a:lnTo>
                <a:moveTo>
                  <a:pt x="79491" y="167582"/>
                </a:moveTo>
                <a:lnTo>
                  <a:pt x="272163" y="167582"/>
                </a:lnTo>
                <a:moveTo>
                  <a:pt x="281745" y="314172"/>
                </a:moveTo>
                <a:cubicBezTo>
                  <a:pt x="267951" y="306515"/>
                  <a:pt x="252468" y="302410"/>
                  <a:pt x="236692" y="302228"/>
                </a:cubicBezTo>
                <a:moveTo>
                  <a:pt x="281745" y="363512"/>
                </a:moveTo>
                <a:cubicBezTo>
                  <a:pt x="267948" y="355860"/>
                  <a:pt x="252467" y="351756"/>
                  <a:pt x="236692" y="351567"/>
                </a:cubicBezTo>
                <a:moveTo>
                  <a:pt x="402141" y="302228"/>
                </a:moveTo>
                <a:cubicBezTo>
                  <a:pt x="386371" y="302413"/>
                  <a:pt x="370895" y="306517"/>
                  <a:pt x="357107" y="314172"/>
                </a:cubicBezTo>
                <a:moveTo>
                  <a:pt x="402141" y="351567"/>
                </a:moveTo>
                <a:cubicBezTo>
                  <a:pt x="386372" y="351759"/>
                  <a:pt x="370898" y="355864"/>
                  <a:pt x="357107" y="363512"/>
                </a:cubicBezTo>
              </a:path>
            </a:pathLst>
          </a:custGeom>
          <a:noFill/>
          <a:ln cap="flat" cmpd="sng" w="14275">
            <a:solidFill>
              <a:srgbClr val="F4F4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6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99" name="Google Shape;199;g353f94efc0e_0_0"/>
          <p:cNvSpPr/>
          <p:nvPr/>
        </p:nvSpPr>
        <p:spPr>
          <a:xfrm>
            <a:off x="2463581" y="3588112"/>
            <a:ext cx="588288" cy="491847"/>
          </a:xfrm>
          <a:custGeom>
            <a:rect b="b" l="l" r="r" t="t"/>
            <a:pathLst>
              <a:path extrusionOk="0" h="428625" w="428625">
                <a:moveTo>
                  <a:pt x="213360" y="361950"/>
                </a:moveTo>
                <a:lnTo>
                  <a:pt x="213360" y="0"/>
                </a:lnTo>
                <a:moveTo>
                  <a:pt x="120015" y="59641"/>
                </a:moveTo>
                <a:lnTo>
                  <a:pt x="120015" y="19050"/>
                </a:lnTo>
                <a:lnTo>
                  <a:pt x="213360" y="0"/>
                </a:lnTo>
                <a:moveTo>
                  <a:pt x="213360" y="0"/>
                </a:moveTo>
                <a:lnTo>
                  <a:pt x="306705" y="19050"/>
                </a:lnTo>
                <a:lnTo>
                  <a:pt x="306705" y="59706"/>
                </a:lnTo>
                <a:moveTo>
                  <a:pt x="278130" y="361950"/>
                </a:moveTo>
                <a:lnTo>
                  <a:pt x="278130" y="64770"/>
                </a:lnTo>
                <a:lnTo>
                  <a:pt x="428625" y="38100"/>
                </a:lnTo>
                <a:lnTo>
                  <a:pt x="393094" y="361950"/>
                </a:lnTo>
                <a:moveTo>
                  <a:pt x="33166" y="361950"/>
                </a:moveTo>
                <a:lnTo>
                  <a:pt x="0" y="38100"/>
                </a:lnTo>
                <a:lnTo>
                  <a:pt x="148590" y="64770"/>
                </a:lnTo>
                <a:lnTo>
                  <a:pt x="148590" y="361950"/>
                </a:lnTo>
                <a:moveTo>
                  <a:pt x="3810" y="361950"/>
                </a:moveTo>
                <a:lnTo>
                  <a:pt x="422910" y="361950"/>
                </a:lnTo>
                <a:lnTo>
                  <a:pt x="422910" y="428625"/>
                </a:lnTo>
                <a:lnTo>
                  <a:pt x="3810" y="428625"/>
                </a:lnTo>
                <a:close/>
              </a:path>
            </a:pathLst>
          </a:custGeom>
          <a:noFill/>
          <a:ln cap="flat" cmpd="sng" w="14275">
            <a:solidFill>
              <a:srgbClr val="F4F4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6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200" name="Google Shape;200;g353f94efc0e_0_0" title="Screenshot 2025-04-26 at 12.53.2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9475" y="1978068"/>
            <a:ext cx="2207716" cy="2663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353f94efc0e_0_0" title="Screenshot 2025-04-26 at 12.46.29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250" y="1939225"/>
            <a:ext cx="2117925" cy="274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05deeda7c_0_15"/>
          <p:cNvSpPr txBox="1"/>
          <p:nvPr>
            <p:ph type="title"/>
          </p:nvPr>
        </p:nvSpPr>
        <p:spPr>
          <a:xfrm>
            <a:off x="304800" y="304800"/>
            <a:ext cx="115824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 sz="3900"/>
              <a:t>Common Challenges on Both the Path Currently</a:t>
            </a:r>
            <a:endParaRPr sz="1400"/>
          </a:p>
        </p:txBody>
      </p:sp>
      <p:sp>
        <p:nvSpPr>
          <p:cNvPr id="207" name="Google Shape;207;g3505deeda7c_0_15"/>
          <p:cNvSpPr txBox="1"/>
          <p:nvPr>
            <p:ph idx="1" type="body"/>
          </p:nvPr>
        </p:nvSpPr>
        <p:spPr>
          <a:xfrm>
            <a:off x="304800" y="841275"/>
            <a:ext cx="115824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Char char="-"/>
            </a:pPr>
            <a:r>
              <a:rPr lang="en-US" sz="1400">
                <a:solidFill>
                  <a:srgbClr val="FF9900"/>
                </a:solidFill>
              </a:rPr>
              <a:t>Still more Effort to Sculpt </a:t>
            </a:r>
            <a:r>
              <a:rPr lang="en-US" sz="1400">
                <a:solidFill>
                  <a:srgbClr val="FF9900"/>
                </a:solidFill>
              </a:rPr>
              <a:t>  - 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208" name="Google Shape;208;g3505deeda7c_0_15"/>
          <p:cNvSpPr txBox="1"/>
          <p:nvPr/>
        </p:nvSpPr>
        <p:spPr>
          <a:xfrm>
            <a:off x="7337225" y="225675"/>
            <a:ext cx="488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209" name="Google Shape;209;g3505deeda7c_0_15" title="ChatGPT Image Apr 26, 2025, 01_30_09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6550" y="2468650"/>
            <a:ext cx="2931026" cy="232474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3505deeda7c_0_15"/>
          <p:cNvSpPr/>
          <p:nvPr/>
        </p:nvSpPr>
        <p:spPr>
          <a:xfrm>
            <a:off x="515450" y="2940008"/>
            <a:ext cx="7408069" cy="1773079"/>
          </a:xfrm>
          <a:custGeom>
            <a:rect b="b" l="l" r="r" t="t"/>
            <a:pathLst>
              <a:path extrusionOk="0" h="1619250" w="6972300">
                <a:moveTo>
                  <a:pt x="9" y="1266825"/>
                </a:moveTo>
                <a:lnTo>
                  <a:pt x="0" y="352425"/>
                </a:lnTo>
                <a:lnTo>
                  <a:pt x="542925" y="352425"/>
                </a:lnTo>
                <a:lnTo>
                  <a:pt x="571500" y="466725"/>
                </a:lnTo>
                <a:lnTo>
                  <a:pt x="2971800" y="466725"/>
                </a:lnTo>
                <a:lnTo>
                  <a:pt x="2943225" y="352425"/>
                </a:lnTo>
                <a:lnTo>
                  <a:pt x="3400425" y="352425"/>
                </a:lnTo>
                <a:lnTo>
                  <a:pt x="3429000" y="466725"/>
                </a:lnTo>
                <a:lnTo>
                  <a:pt x="5829300" y="466725"/>
                </a:lnTo>
                <a:lnTo>
                  <a:pt x="5800725" y="352425"/>
                </a:lnTo>
                <a:lnTo>
                  <a:pt x="6057900" y="352425"/>
                </a:lnTo>
                <a:lnTo>
                  <a:pt x="6057900" y="0"/>
                </a:lnTo>
                <a:lnTo>
                  <a:pt x="6972300" y="809625"/>
                </a:lnTo>
                <a:lnTo>
                  <a:pt x="6057916" y="1619250"/>
                </a:lnTo>
                <a:lnTo>
                  <a:pt x="6057900" y="1266825"/>
                </a:lnTo>
                <a:lnTo>
                  <a:pt x="5800725" y="1266825"/>
                </a:lnTo>
                <a:lnTo>
                  <a:pt x="5829300" y="1152525"/>
                </a:lnTo>
                <a:lnTo>
                  <a:pt x="3429000" y="1152525"/>
                </a:lnTo>
                <a:lnTo>
                  <a:pt x="3400425" y="1266825"/>
                </a:lnTo>
                <a:lnTo>
                  <a:pt x="2943234" y="1266825"/>
                </a:lnTo>
                <a:lnTo>
                  <a:pt x="2971809" y="1152525"/>
                </a:lnTo>
                <a:lnTo>
                  <a:pt x="571509" y="1152525"/>
                </a:lnTo>
                <a:lnTo>
                  <a:pt x="542934" y="1266825"/>
                </a:lnTo>
                <a:close/>
              </a:path>
            </a:pathLst>
          </a:custGeom>
          <a:noFill/>
          <a:ln cap="flat" cmpd="sng" w="14275">
            <a:solidFill>
              <a:srgbClr val="F4F4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9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11" name="Google Shape;211;g3505deeda7c_0_15"/>
          <p:cNvSpPr/>
          <p:nvPr/>
        </p:nvSpPr>
        <p:spPr>
          <a:xfrm>
            <a:off x="3706601" y="4202008"/>
            <a:ext cx="3005733" cy="1877377"/>
          </a:xfrm>
          <a:custGeom>
            <a:rect b="b" l="l" r="r" t="t"/>
            <a:pathLst>
              <a:path extrusionOk="0" h="1714500" w="2828925">
                <a:moveTo>
                  <a:pt x="2828925" y="0"/>
                </a:moveTo>
                <a:lnTo>
                  <a:pt x="2714625" y="457200"/>
                </a:lnTo>
                <a:lnTo>
                  <a:pt x="314325" y="457200"/>
                </a:lnTo>
                <a:lnTo>
                  <a:pt x="428625" y="0"/>
                </a:lnTo>
                <a:close/>
                <a:moveTo>
                  <a:pt x="2685975" y="571500"/>
                </a:moveTo>
                <a:lnTo>
                  <a:pt x="2571675" y="1028700"/>
                </a:lnTo>
                <a:lnTo>
                  <a:pt x="171375" y="1028700"/>
                </a:lnTo>
                <a:lnTo>
                  <a:pt x="285675" y="571500"/>
                </a:lnTo>
                <a:close/>
                <a:moveTo>
                  <a:pt x="2400300" y="1714500"/>
                </a:moveTo>
                <a:lnTo>
                  <a:pt x="0" y="1714500"/>
                </a:lnTo>
                <a:lnTo>
                  <a:pt x="142875" y="1143000"/>
                </a:lnTo>
                <a:lnTo>
                  <a:pt x="2543175" y="1143000"/>
                </a:lnTo>
                <a:close/>
              </a:path>
            </a:pathLst>
          </a:custGeom>
          <a:noFill/>
          <a:ln cap="flat" cmpd="sng" w="14275">
            <a:solidFill>
              <a:srgbClr val="4F91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9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12" name="Google Shape;212;g3505deeda7c_0_15"/>
          <p:cNvSpPr/>
          <p:nvPr/>
        </p:nvSpPr>
        <p:spPr>
          <a:xfrm>
            <a:off x="3706601" y="1573625"/>
            <a:ext cx="3005733" cy="1877377"/>
          </a:xfrm>
          <a:custGeom>
            <a:rect b="b" l="l" r="r" t="t"/>
            <a:pathLst>
              <a:path extrusionOk="0" h="1714500" w="2828925">
                <a:moveTo>
                  <a:pt x="428625" y="1714500"/>
                </a:moveTo>
                <a:lnTo>
                  <a:pt x="314325" y="1257300"/>
                </a:lnTo>
                <a:lnTo>
                  <a:pt x="2714625" y="1257300"/>
                </a:lnTo>
                <a:lnTo>
                  <a:pt x="2828925" y="1714500"/>
                </a:lnTo>
                <a:close/>
                <a:moveTo>
                  <a:pt x="285675" y="1143000"/>
                </a:moveTo>
                <a:lnTo>
                  <a:pt x="171375" y="685800"/>
                </a:lnTo>
                <a:lnTo>
                  <a:pt x="2571675" y="685800"/>
                </a:lnTo>
                <a:lnTo>
                  <a:pt x="2685975" y="1143000"/>
                </a:lnTo>
                <a:close/>
                <a:moveTo>
                  <a:pt x="2543175" y="571500"/>
                </a:moveTo>
                <a:lnTo>
                  <a:pt x="142875" y="571500"/>
                </a:lnTo>
                <a:lnTo>
                  <a:pt x="0" y="0"/>
                </a:lnTo>
                <a:lnTo>
                  <a:pt x="2400300" y="0"/>
                </a:lnTo>
                <a:close/>
              </a:path>
            </a:pathLst>
          </a:custGeom>
          <a:noFill/>
          <a:ln cap="flat" cmpd="sng" w="142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9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13" name="Google Shape;213;g3505deeda7c_0_15"/>
          <p:cNvSpPr/>
          <p:nvPr/>
        </p:nvSpPr>
        <p:spPr>
          <a:xfrm>
            <a:off x="667411" y="4202008"/>
            <a:ext cx="3005742" cy="1877377"/>
          </a:xfrm>
          <a:custGeom>
            <a:rect b="b" l="l" r="r" t="t"/>
            <a:pathLst>
              <a:path extrusionOk="0" h="1714500" w="2828934">
                <a:moveTo>
                  <a:pt x="2828934" y="0"/>
                </a:moveTo>
                <a:lnTo>
                  <a:pt x="2714634" y="457200"/>
                </a:lnTo>
                <a:lnTo>
                  <a:pt x="314334" y="457200"/>
                </a:lnTo>
                <a:lnTo>
                  <a:pt x="428634" y="0"/>
                </a:lnTo>
                <a:close/>
                <a:moveTo>
                  <a:pt x="2685984" y="571500"/>
                </a:moveTo>
                <a:lnTo>
                  <a:pt x="2571684" y="1028700"/>
                </a:lnTo>
                <a:lnTo>
                  <a:pt x="171384" y="1028700"/>
                </a:lnTo>
                <a:lnTo>
                  <a:pt x="285684" y="571500"/>
                </a:lnTo>
                <a:close/>
                <a:moveTo>
                  <a:pt x="2400300" y="1714500"/>
                </a:moveTo>
                <a:lnTo>
                  <a:pt x="0" y="1714500"/>
                </a:lnTo>
                <a:lnTo>
                  <a:pt x="142884" y="1143000"/>
                </a:lnTo>
                <a:lnTo>
                  <a:pt x="2543184" y="1143000"/>
                </a:lnTo>
                <a:close/>
              </a:path>
            </a:pathLst>
          </a:custGeom>
          <a:noFill/>
          <a:ln cap="flat" cmpd="sng" w="14275">
            <a:solidFill>
              <a:srgbClr val="FFE7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9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14" name="Google Shape;214;g3505deeda7c_0_15"/>
          <p:cNvSpPr/>
          <p:nvPr/>
        </p:nvSpPr>
        <p:spPr>
          <a:xfrm>
            <a:off x="667411" y="1573625"/>
            <a:ext cx="3005733" cy="1877377"/>
          </a:xfrm>
          <a:custGeom>
            <a:rect b="b" l="l" r="r" t="t"/>
            <a:pathLst>
              <a:path extrusionOk="0" h="1714500" w="2828925">
                <a:moveTo>
                  <a:pt x="428625" y="1714500"/>
                </a:moveTo>
                <a:lnTo>
                  <a:pt x="314325" y="1257300"/>
                </a:lnTo>
                <a:lnTo>
                  <a:pt x="2714625" y="1257300"/>
                </a:lnTo>
                <a:lnTo>
                  <a:pt x="2828925" y="1714500"/>
                </a:lnTo>
                <a:close/>
                <a:moveTo>
                  <a:pt x="285675" y="1143000"/>
                </a:moveTo>
                <a:lnTo>
                  <a:pt x="171375" y="685800"/>
                </a:lnTo>
                <a:lnTo>
                  <a:pt x="2571675" y="685800"/>
                </a:lnTo>
                <a:lnTo>
                  <a:pt x="2685975" y="1143000"/>
                </a:lnTo>
                <a:close/>
                <a:moveTo>
                  <a:pt x="2543175" y="571500"/>
                </a:moveTo>
                <a:lnTo>
                  <a:pt x="142875" y="571500"/>
                </a:lnTo>
                <a:lnTo>
                  <a:pt x="0" y="0"/>
                </a:lnTo>
                <a:lnTo>
                  <a:pt x="2400300" y="0"/>
                </a:lnTo>
                <a:close/>
              </a:path>
            </a:pathLst>
          </a:custGeom>
          <a:noFill/>
          <a:ln cap="flat" cmpd="sng" w="14275">
            <a:solidFill>
              <a:srgbClr val="F794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9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15" name="Google Shape;215;g3505deeda7c_0_15"/>
          <p:cNvSpPr txBox="1"/>
          <p:nvPr/>
        </p:nvSpPr>
        <p:spPr>
          <a:xfrm>
            <a:off x="1250933" y="1818302"/>
            <a:ext cx="1838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F79438"/>
                </a:solidFill>
                <a:latin typeface="Play"/>
                <a:ea typeface="Play"/>
                <a:cs typeface="Play"/>
                <a:sym typeface="Play"/>
              </a:rPr>
              <a:t>Context Switching</a:t>
            </a:r>
            <a:endParaRPr sz="150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16" name="Google Shape;216;g3505deeda7c_0_15"/>
          <p:cNvSpPr txBox="1"/>
          <p:nvPr/>
        </p:nvSpPr>
        <p:spPr>
          <a:xfrm>
            <a:off x="4465016" y="1818302"/>
            <a:ext cx="1732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B7B7B7"/>
                </a:solidFill>
                <a:latin typeface="Play"/>
                <a:ea typeface="Play"/>
                <a:cs typeface="Play"/>
                <a:sym typeface="Play"/>
              </a:rPr>
              <a:t>Manual Drudgery</a:t>
            </a:r>
            <a:endParaRPr sz="150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17" name="Google Shape;217;g3505deeda7c_0_15"/>
          <p:cNvSpPr txBox="1"/>
          <p:nvPr/>
        </p:nvSpPr>
        <p:spPr>
          <a:xfrm>
            <a:off x="2326606" y="2496688"/>
            <a:ext cx="1094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200" u="none" cap="none" strike="noStrike">
                <a:solidFill>
                  <a:srgbClr val="F79438"/>
                </a:solidFill>
                <a:latin typeface="Play"/>
                <a:ea typeface="Play"/>
                <a:cs typeface="Play"/>
                <a:sym typeface="Play"/>
              </a:rPr>
              <a:t>Bug to Deploy</a:t>
            </a:r>
            <a:endParaRPr sz="150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18" name="Google Shape;218;g3505deeda7c_0_15"/>
          <p:cNvSpPr txBox="1"/>
          <p:nvPr/>
        </p:nvSpPr>
        <p:spPr>
          <a:xfrm>
            <a:off x="5027647" y="2486203"/>
            <a:ext cx="135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B7B7B7"/>
                </a:solidFill>
                <a:latin typeface="Play"/>
                <a:ea typeface="Play"/>
                <a:cs typeface="Play"/>
                <a:sym typeface="Play"/>
              </a:rPr>
              <a:t>Boilerplate Code</a:t>
            </a:r>
            <a:endParaRPr b="1" sz="150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19" name="Google Shape;219;g3505deeda7c_0_15"/>
          <p:cNvSpPr txBox="1"/>
          <p:nvPr/>
        </p:nvSpPr>
        <p:spPr>
          <a:xfrm>
            <a:off x="2586861" y="3122493"/>
            <a:ext cx="987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200" u="none" cap="none" strike="noStrike">
                <a:solidFill>
                  <a:srgbClr val="F79438"/>
                </a:solidFill>
                <a:latin typeface="Play"/>
                <a:ea typeface="Play"/>
                <a:cs typeface="Play"/>
                <a:sym typeface="Play"/>
              </a:rPr>
              <a:t>Code to Bug</a:t>
            </a:r>
            <a:endParaRPr sz="150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20" name="Google Shape;220;g3505deeda7c_0_15"/>
          <p:cNvSpPr txBox="1"/>
          <p:nvPr/>
        </p:nvSpPr>
        <p:spPr>
          <a:xfrm>
            <a:off x="5207861" y="3085961"/>
            <a:ext cx="1230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B7B7B7"/>
                </a:solidFill>
                <a:latin typeface="Play"/>
                <a:ea typeface="Play"/>
                <a:cs typeface="Play"/>
                <a:sym typeface="Play"/>
              </a:rPr>
              <a:t>Manual Typing</a:t>
            </a:r>
            <a:endParaRPr b="1" sz="150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21" name="Google Shape;221;g3505deeda7c_0_15"/>
          <p:cNvSpPr txBox="1"/>
          <p:nvPr/>
        </p:nvSpPr>
        <p:spPr>
          <a:xfrm>
            <a:off x="3617349" y="3685718"/>
            <a:ext cx="405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FB6762"/>
                </a:solidFill>
                <a:latin typeface="Play"/>
                <a:ea typeface="Play"/>
                <a:cs typeface="Play"/>
                <a:sym typeface="Play"/>
              </a:rPr>
              <a:t>Overwhelmed Developer at Desk</a:t>
            </a:r>
            <a:endParaRPr sz="150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22" name="Google Shape;222;g3505deeda7c_0_15"/>
          <p:cNvSpPr txBox="1"/>
          <p:nvPr/>
        </p:nvSpPr>
        <p:spPr>
          <a:xfrm>
            <a:off x="3011234" y="4374104"/>
            <a:ext cx="440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200" u="none" cap="none" strike="noStrike">
                <a:solidFill>
                  <a:srgbClr val="FFE711"/>
                </a:solidFill>
                <a:latin typeface="Play"/>
                <a:ea typeface="Play"/>
                <a:cs typeface="Play"/>
                <a:sym typeface="Play"/>
              </a:rPr>
              <a:t>CI/CD</a:t>
            </a:r>
            <a:endParaRPr sz="150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23" name="Google Shape;223;g3505deeda7c_0_15"/>
          <p:cNvSpPr txBox="1"/>
          <p:nvPr/>
        </p:nvSpPr>
        <p:spPr>
          <a:xfrm>
            <a:off x="4586042" y="4374104"/>
            <a:ext cx="1914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4F91FC"/>
                </a:solidFill>
                <a:latin typeface="Play"/>
                <a:ea typeface="Play"/>
                <a:cs typeface="Play"/>
                <a:sym typeface="Play"/>
              </a:rPr>
              <a:t>Institutional Knowledge</a:t>
            </a:r>
            <a:endParaRPr b="1" sz="150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24" name="Google Shape;224;g3505deeda7c_0_15"/>
          <p:cNvSpPr txBox="1"/>
          <p:nvPr/>
        </p:nvSpPr>
        <p:spPr>
          <a:xfrm>
            <a:off x="3033420" y="4999910"/>
            <a:ext cx="258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200" u="none" cap="none" strike="noStrike">
                <a:solidFill>
                  <a:srgbClr val="FFE711"/>
                </a:solidFill>
                <a:latin typeface="Play"/>
                <a:ea typeface="Play"/>
                <a:cs typeface="Play"/>
                <a:sym typeface="Play"/>
              </a:rPr>
              <a:t>IDE</a:t>
            </a:r>
            <a:endParaRPr sz="150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25" name="Google Shape;225;g3505deeda7c_0_15"/>
          <p:cNvSpPr txBox="1"/>
          <p:nvPr/>
        </p:nvSpPr>
        <p:spPr>
          <a:xfrm>
            <a:off x="4563243" y="5018169"/>
            <a:ext cx="17778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4F91FC"/>
                </a:solidFill>
                <a:latin typeface="Play"/>
                <a:ea typeface="Play"/>
                <a:cs typeface="Play"/>
                <a:sym typeface="Play"/>
              </a:rPr>
              <a:t>Disappearing Memory</a:t>
            </a:r>
            <a:endParaRPr b="1" sz="150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26" name="Google Shape;226;g3505deeda7c_0_15"/>
          <p:cNvSpPr txBox="1"/>
          <p:nvPr/>
        </p:nvSpPr>
        <p:spPr>
          <a:xfrm>
            <a:off x="964254" y="5625696"/>
            <a:ext cx="2188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FFE711"/>
                </a:solidFill>
                <a:latin typeface="Play"/>
                <a:ea typeface="Play"/>
                <a:cs typeface="Play"/>
                <a:sym typeface="Play"/>
              </a:rPr>
              <a:t>Toolchain Complexity</a:t>
            </a:r>
            <a:endParaRPr sz="150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27" name="Google Shape;227;g3505deeda7c_0_15"/>
          <p:cNvSpPr txBox="1"/>
          <p:nvPr/>
        </p:nvSpPr>
        <p:spPr>
          <a:xfrm>
            <a:off x="4373674" y="5662246"/>
            <a:ext cx="1671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4F91FC"/>
                </a:solidFill>
                <a:latin typeface="Play"/>
                <a:ea typeface="Play"/>
                <a:cs typeface="Play"/>
                <a:sym typeface="Play"/>
              </a:rPr>
              <a:t>Knowledge Loss</a:t>
            </a:r>
            <a:endParaRPr sz="1500"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51282b4978_0_47"/>
          <p:cNvSpPr txBox="1"/>
          <p:nvPr>
            <p:ph type="title"/>
          </p:nvPr>
        </p:nvSpPr>
        <p:spPr>
          <a:xfrm>
            <a:off x="304800" y="304800"/>
            <a:ext cx="115824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 sz="3900"/>
              <a:t>Amazon Q Developer Quick Overview</a:t>
            </a:r>
            <a:endParaRPr sz="1400"/>
          </a:p>
        </p:txBody>
      </p:sp>
      <p:sp>
        <p:nvSpPr>
          <p:cNvPr id="233" name="Google Shape;233;g351282b4978_0_47"/>
          <p:cNvSpPr txBox="1"/>
          <p:nvPr>
            <p:ph idx="1" type="body"/>
          </p:nvPr>
        </p:nvSpPr>
        <p:spPr>
          <a:xfrm>
            <a:off x="304800" y="942975"/>
            <a:ext cx="115824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Char char="-"/>
            </a:pPr>
            <a:r>
              <a:rPr lang="en-US" sz="1400">
                <a:solidFill>
                  <a:srgbClr val="FF9900"/>
                </a:solidFill>
              </a:rPr>
              <a:t>I am your buddy to make you excel</a:t>
            </a:r>
            <a:r>
              <a:rPr lang="en-US" sz="1400">
                <a:solidFill>
                  <a:srgbClr val="FF9900"/>
                </a:solidFill>
              </a:rPr>
              <a:t>  - </a:t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234" name="Google Shape;234;g351282b4978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525" y="1336725"/>
            <a:ext cx="3496975" cy="418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351282b4978_0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7450" y="3705150"/>
            <a:ext cx="6339250" cy="174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351282b4978_0_47"/>
          <p:cNvSpPr txBox="1"/>
          <p:nvPr>
            <p:ph idx="1" type="body"/>
          </p:nvPr>
        </p:nvSpPr>
        <p:spPr>
          <a:xfrm>
            <a:off x="1220659" y="5628825"/>
            <a:ext cx="23787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At Your Favourite IDE</a:t>
            </a:r>
            <a:endParaRPr sz="1800"/>
          </a:p>
        </p:txBody>
      </p:sp>
      <p:pic>
        <p:nvPicPr>
          <p:cNvPr id="237" name="Google Shape;237;g351282b4978_0_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78775" y="184150"/>
            <a:ext cx="1045025" cy="1045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351282b4978_0_47"/>
          <p:cNvSpPr txBox="1"/>
          <p:nvPr>
            <p:ph idx="1" type="body"/>
          </p:nvPr>
        </p:nvSpPr>
        <p:spPr>
          <a:xfrm>
            <a:off x="8348572" y="5628825"/>
            <a:ext cx="4887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CLI</a:t>
            </a:r>
            <a:endParaRPr sz="1800"/>
          </a:p>
        </p:txBody>
      </p:sp>
      <p:pic>
        <p:nvPicPr>
          <p:cNvPr id="239" name="Google Shape;239;g351282b4978_0_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7450" y="1381575"/>
            <a:ext cx="6339250" cy="217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1282b4978_0_2"/>
          <p:cNvSpPr txBox="1"/>
          <p:nvPr>
            <p:ph type="title"/>
          </p:nvPr>
        </p:nvSpPr>
        <p:spPr>
          <a:xfrm>
            <a:off x="397650" y="198675"/>
            <a:ext cx="115824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/>
              <a:t>Greenfield Advantage – Coding as Game Theory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t/>
            </a:r>
            <a:endParaRPr/>
          </a:p>
        </p:txBody>
      </p:sp>
      <p:sp>
        <p:nvSpPr>
          <p:cNvPr id="245" name="Google Shape;245;g351282b4978_0_2"/>
          <p:cNvSpPr txBox="1"/>
          <p:nvPr>
            <p:ph idx="1" type="body"/>
          </p:nvPr>
        </p:nvSpPr>
        <p:spPr>
          <a:xfrm>
            <a:off x="119125" y="770438"/>
            <a:ext cx="115824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accent3"/>
                </a:solidFill>
              </a:rPr>
              <a:t>-	</a:t>
            </a:r>
            <a:r>
              <a:rPr lang="en-US" sz="1400">
                <a:solidFill>
                  <a:schemeClr val="accent3"/>
                </a:solidFill>
              </a:rPr>
              <a:t>Set the Rules, Let the AI Play		-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246" name="Google Shape;246;g351282b4978_0_2" title="ChatGPT Image Apr 26, 2025, 01_56_53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4000" y="1229125"/>
            <a:ext cx="7609701" cy="507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1282b4978_0_7"/>
          <p:cNvSpPr txBox="1"/>
          <p:nvPr>
            <p:ph type="title"/>
          </p:nvPr>
        </p:nvSpPr>
        <p:spPr>
          <a:xfrm>
            <a:off x="530300" y="304800"/>
            <a:ext cx="115824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/>
              <a:t>Test-Driven AI – Modern Code, Minimal To</a:t>
            </a:r>
            <a:r>
              <a:rPr lang="en-US"/>
              <a:t>uch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t/>
            </a:r>
            <a:endParaRPr sz="1400"/>
          </a:p>
        </p:txBody>
      </p:sp>
      <p:sp>
        <p:nvSpPr>
          <p:cNvPr id="252" name="Google Shape;252;g351282b4978_0_7"/>
          <p:cNvSpPr txBox="1"/>
          <p:nvPr>
            <p:ph idx="1" type="body"/>
          </p:nvPr>
        </p:nvSpPr>
        <p:spPr>
          <a:xfrm>
            <a:off x="-37562" y="907900"/>
            <a:ext cx="115824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9900"/>
                </a:solidFill>
              </a:rPr>
              <a:t>-	</a:t>
            </a:r>
            <a:r>
              <a:rPr lang="en-US" sz="1400">
                <a:solidFill>
                  <a:srgbClr val="FF9900"/>
                </a:solidFill>
              </a:rPr>
              <a:t>From Idea to Production with </a:t>
            </a:r>
            <a:r>
              <a:rPr lang="en-US" sz="1400" strike="sngStrike">
                <a:solidFill>
                  <a:srgbClr val="FF9900"/>
                </a:solidFill>
              </a:rPr>
              <a:t>Precision</a:t>
            </a:r>
            <a:r>
              <a:rPr lang="en-US" sz="1400">
                <a:solidFill>
                  <a:srgbClr val="FF9900"/>
                </a:solidFill>
              </a:rPr>
              <a:t> </a:t>
            </a:r>
            <a:r>
              <a:rPr lang="en-US" sz="1400">
                <a:solidFill>
                  <a:srgbClr val="FF9900"/>
                </a:solidFill>
              </a:rPr>
              <a:t>Iteration of Prompt	-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253" name="Google Shape;253;g351282b4978_0_7"/>
          <p:cNvSpPr/>
          <p:nvPr/>
        </p:nvSpPr>
        <p:spPr>
          <a:xfrm>
            <a:off x="1201986" y="3266923"/>
            <a:ext cx="9501207" cy="1423562"/>
          </a:xfrm>
          <a:custGeom>
            <a:rect b="b" l="l" r="r" t="t"/>
            <a:pathLst>
              <a:path extrusionOk="0" h="1107830" w="6644201">
                <a:moveTo>
                  <a:pt x="1105048" y="593480"/>
                </a:moveTo>
                <a:cubicBezTo>
                  <a:pt x="1084761" y="880934"/>
                  <a:pt x="845139" y="1107830"/>
                  <a:pt x="552524" y="1107830"/>
                </a:cubicBezTo>
                <a:cubicBezTo>
                  <a:pt x="259908" y="1107830"/>
                  <a:pt x="20287" y="880934"/>
                  <a:pt x="0" y="593480"/>
                </a:cubicBezTo>
                <a:moveTo>
                  <a:pt x="1107830" y="514350"/>
                </a:moveTo>
                <a:cubicBezTo>
                  <a:pt x="1128117" y="226896"/>
                  <a:pt x="1367739" y="0"/>
                  <a:pt x="1660354" y="0"/>
                </a:cubicBezTo>
                <a:cubicBezTo>
                  <a:pt x="1952970" y="0"/>
                  <a:pt x="2192592" y="226896"/>
                  <a:pt x="2212878" y="514350"/>
                </a:cubicBezTo>
                <a:moveTo>
                  <a:pt x="3320709" y="593480"/>
                </a:moveTo>
                <a:cubicBezTo>
                  <a:pt x="3300423" y="880934"/>
                  <a:pt x="3060801" y="1107830"/>
                  <a:pt x="2768185" y="1107830"/>
                </a:cubicBezTo>
                <a:cubicBezTo>
                  <a:pt x="2475569" y="1107830"/>
                  <a:pt x="2235948" y="880934"/>
                  <a:pt x="2215661" y="593480"/>
                </a:cubicBezTo>
                <a:moveTo>
                  <a:pt x="3323492" y="514350"/>
                </a:moveTo>
                <a:cubicBezTo>
                  <a:pt x="3343779" y="226896"/>
                  <a:pt x="3583400" y="0"/>
                  <a:pt x="3876016" y="0"/>
                </a:cubicBezTo>
                <a:cubicBezTo>
                  <a:pt x="4168632" y="0"/>
                  <a:pt x="4408253" y="226896"/>
                  <a:pt x="4428540" y="514350"/>
                </a:cubicBezTo>
                <a:moveTo>
                  <a:pt x="5536370" y="593480"/>
                </a:moveTo>
                <a:cubicBezTo>
                  <a:pt x="5516084" y="880934"/>
                  <a:pt x="5276462" y="1107830"/>
                  <a:pt x="4983846" y="1107830"/>
                </a:cubicBezTo>
                <a:cubicBezTo>
                  <a:pt x="4691231" y="1107830"/>
                  <a:pt x="4451609" y="880934"/>
                  <a:pt x="4431322" y="593480"/>
                </a:cubicBezTo>
                <a:moveTo>
                  <a:pt x="5539153" y="514350"/>
                </a:moveTo>
                <a:cubicBezTo>
                  <a:pt x="5559440" y="226896"/>
                  <a:pt x="5799061" y="0"/>
                  <a:pt x="6091677" y="0"/>
                </a:cubicBezTo>
                <a:cubicBezTo>
                  <a:pt x="6384293" y="0"/>
                  <a:pt x="6623915" y="226896"/>
                  <a:pt x="6644201" y="514350"/>
                </a:cubicBezTo>
              </a:path>
            </a:pathLst>
          </a:custGeom>
          <a:noFill/>
          <a:ln cap="flat" cmpd="sng" w="9875">
            <a:solidFill>
              <a:srgbClr val="F4F4F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4" name="Google Shape;254;g351282b4978_0_7"/>
          <p:cNvGrpSpPr/>
          <p:nvPr/>
        </p:nvGrpSpPr>
        <p:grpSpPr>
          <a:xfrm>
            <a:off x="1143398" y="2783975"/>
            <a:ext cx="1471555" cy="1754304"/>
            <a:chOff x="435219" y="1760659"/>
            <a:chExt cx="1028700" cy="1365005"/>
          </a:xfrm>
        </p:grpSpPr>
        <p:sp>
          <p:nvSpPr>
            <p:cNvPr id="255" name="Google Shape;255;g351282b4978_0_7"/>
            <p:cNvSpPr/>
            <p:nvPr/>
          </p:nvSpPr>
          <p:spPr>
            <a:xfrm>
              <a:off x="435219" y="2255226"/>
              <a:ext cx="1028700" cy="870438"/>
            </a:xfrm>
            <a:custGeom>
              <a:rect b="b" l="l" r="r" t="t"/>
              <a:pathLst>
                <a:path extrusionOk="0" h="870438" w="1028700">
                  <a:moveTo>
                    <a:pt x="158261" y="435219"/>
                  </a:moveTo>
                  <a:cubicBezTo>
                    <a:pt x="158261" y="194854"/>
                    <a:pt x="353115" y="0"/>
                    <a:pt x="593480" y="0"/>
                  </a:cubicBezTo>
                  <a:cubicBezTo>
                    <a:pt x="833845" y="0"/>
                    <a:pt x="1028700" y="194854"/>
                    <a:pt x="1028700" y="435219"/>
                  </a:cubicBezTo>
                  <a:cubicBezTo>
                    <a:pt x="1028700" y="675584"/>
                    <a:pt x="833845" y="870438"/>
                    <a:pt x="593480" y="870438"/>
                  </a:cubicBezTo>
                  <a:cubicBezTo>
                    <a:pt x="353115" y="870438"/>
                    <a:pt x="158261" y="675584"/>
                    <a:pt x="158261" y="435219"/>
                  </a:cubicBezTo>
                  <a:moveTo>
                    <a:pt x="0" y="435219"/>
                  </a:moveTo>
                  <a:cubicBezTo>
                    <a:pt x="0" y="413367"/>
                    <a:pt x="17714" y="395653"/>
                    <a:pt x="39565" y="395653"/>
                  </a:cubicBezTo>
                  <a:cubicBezTo>
                    <a:pt x="61416" y="395653"/>
                    <a:pt x="79130" y="413367"/>
                    <a:pt x="79130" y="435219"/>
                  </a:cubicBezTo>
                  <a:cubicBezTo>
                    <a:pt x="79130" y="457070"/>
                    <a:pt x="61416" y="474784"/>
                    <a:pt x="39565" y="474784"/>
                  </a:cubicBezTo>
                  <a:cubicBezTo>
                    <a:pt x="17714" y="474784"/>
                    <a:pt x="0" y="457070"/>
                    <a:pt x="0" y="435219"/>
                  </a:cubicBezTo>
                </a:path>
              </a:pathLst>
            </a:custGeom>
            <a:solidFill>
              <a:srgbClr val="4F91F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g351282b4978_0_7"/>
            <p:cNvSpPr/>
            <p:nvPr/>
          </p:nvSpPr>
          <p:spPr>
            <a:xfrm>
              <a:off x="969351" y="1760659"/>
              <a:ext cx="118696" cy="118696"/>
            </a:xfrm>
            <a:custGeom>
              <a:rect b="b" l="l" r="r" t="t"/>
              <a:pathLst>
                <a:path extrusionOk="0" h="118696" w="118696">
                  <a:moveTo>
                    <a:pt x="118696" y="59348"/>
                  </a:moveTo>
                  <a:cubicBezTo>
                    <a:pt x="118696" y="92125"/>
                    <a:pt x="92125" y="118696"/>
                    <a:pt x="59348" y="118696"/>
                  </a:cubicBezTo>
                  <a:cubicBezTo>
                    <a:pt x="26570" y="118696"/>
                    <a:pt x="0" y="92125"/>
                    <a:pt x="0" y="59348"/>
                  </a:cubicBezTo>
                  <a:cubicBezTo>
                    <a:pt x="0" y="26570"/>
                    <a:pt x="26570" y="0"/>
                    <a:pt x="59348" y="0"/>
                  </a:cubicBezTo>
                  <a:cubicBezTo>
                    <a:pt x="92125" y="0"/>
                    <a:pt x="118696" y="26570"/>
                    <a:pt x="118696" y="59348"/>
                  </a:cubicBezTo>
                  <a:close/>
                </a:path>
              </a:pathLst>
            </a:custGeom>
            <a:solidFill>
              <a:srgbClr val="4F91F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g351282b4978_0_7"/>
            <p:cNvSpPr/>
            <p:nvPr/>
          </p:nvSpPr>
          <p:spPr>
            <a:xfrm>
              <a:off x="435219" y="2255226"/>
              <a:ext cx="1028700" cy="870438"/>
            </a:xfrm>
            <a:custGeom>
              <a:rect b="b" l="l" r="r" t="t"/>
              <a:pathLst>
                <a:path extrusionOk="0" h="870438" w="1028700">
                  <a:moveTo>
                    <a:pt x="158261" y="435219"/>
                  </a:moveTo>
                  <a:cubicBezTo>
                    <a:pt x="158261" y="194854"/>
                    <a:pt x="353115" y="0"/>
                    <a:pt x="593480" y="0"/>
                  </a:cubicBezTo>
                  <a:cubicBezTo>
                    <a:pt x="833845" y="0"/>
                    <a:pt x="1028700" y="194854"/>
                    <a:pt x="1028700" y="435219"/>
                  </a:cubicBezTo>
                  <a:cubicBezTo>
                    <a:pt x="1028700" y="675584"/>
                    <a:pt x="833845" y="870438"/>
                    <a:pt x="593480" y="870438"/>
                  </a:cubicBezTo>
                  <a:cubicBezTo>
                    <a:pt x="353115" y="870438"/>
                    <a:pt x="158261" y="675584"/>
                    <a:pt x="158261" y="435219"/>
                  </a:cubicBezTo>
                  <a:moveTo>
                    <a:pt x="0" y="435219"/>
                  </a:moveTo>
                  <a:cubicBezTo>
                    <a:pt x="0" y="413367"/>
                    <a:pt x="17714" y="395653"/>
                    <a:pt x="39565" y="395653"/>
                  </a:cubicBezTo>
                  <a:cubicBezTo>
                    <a:pt x="61416" y="395653"/>
                    <a:pt x="79130" y="413367"/>
                    <a:pt x="79130" y="435219"/>
                  </a:cubicBezTo>
                  <a:cubicBezTo>
                    <a:pt x="79130" y="457070"/>
                    <a:pt x="61416" y="474784"/>
                    <a:pt x="39565" y="474784"/>
                  </a:cubicBezTo>
                  <a:cubicBezTo>
                    <a:pt x="17714" y="474784"/>
                    <a:pt x="0" y="457070"/>
                    <a:pt x="0" y="435219"/>
                  </a:cubicBezTo>
                </a:path>
              </a:pathLst>
            </a:custGeom>
            <a:noFill/>
            <a:ln cap="flat" cmpd="sng" w="9875">
              <a:solidFill>
                <a:srgbClr val="2C2C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g351282b4978_0_7"/>
            <p:cNvSpPr/>
            <p:nvPr/>
          </p:nvSpPr>
          <p:spPr>
            <a:xfrm>
              <a:off x="969351" y="1760659"/>
              <a:ext cx="118696" cy="118696"/>
            </a:xfrm>
            <a:custGeom>
              <a:rect b="b" l="l" r="r" t="t"/>
              <a:pathLst>
                <a:path extrusionOk="0" h="118696" w="118696">
                  <a:moveTo>
                    <a:pt x="118696" y="59348"/>
                  </a:moveTo>
                  <a:cubicBezTo>
                    <a:pt x="118696" y="92125"/>
                    <a:pt x="92125" y="118696"/>
                    <a:pt x="59348" y="118696"/>
                  </a:cubicBezTo>
                  <a:cubicBezTo>
                    <a:pt x="26570" y="118696"/>
                    <a:pt x="0" y="92125"/>
                    <a:pt x="0" y="59348"/>
                  </a:cubicBezTo>
                  <a:cubicBezTo>
                    <a:pt x="0" y="26570"/>
                    <a:pt x="26570" y="0"/>
                    <a:pt x="59348" y="0"/>
                  </a:cubicBezTo>
                  <a:cubicBezTo>
                    <a:pt x="92125" y="0"/>
                    <a:pt x="118696" y="26570"/>
                    <a:pt x="118696" y="5934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2C2C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9" name="Google Shape;259;g351282b4978_0_7"/>
          <p:cNvGrpSpPr/>
          <p:nvPr/>
        </p:nvGrpSpPr>
        <p:grpSpPr>
          <a:xfrm>
            <a:off x="2728150" y="3419592"/>
            <a:ext cx="1471555" cy="1754306"/>
            <a:chOff x="1543050" y="2255226"/>
            <a:chExt cx="1028700" cy="1365006"/>
          </a:xfrm>
        </p:grpSpPr>
        <p:sp>
          <p:nvSpPr>
            <p:cNvPr id="260" name="Google Shape;260;g351282b4978_0_7"/>
            <p:cNvSpPr/>
            <p:nvPr/>
          </p:nvSpPr>
          <p:spPr>
            <a:xfrm>
              <a:off x="1543050" y="2255226"/>
              <a:ext cx="1028700" cy="870438"/>
            </a:xfrm>
            <a:custGeom>
              <a:rect b="b" l="l" r="r" t="t"/>
              <a:pathLst>
                <a:path extrusionOk="0" h="870438" w="1028700">
                  <a:moveTo>
                    <a:pt x="158261" y="435219"/>
                  </a:moveTo>
                  <a:cubicBezTo>
                    <a:pt x="158261" y="194854"/>
                    <a:pt x="353115" y="0"/>
                    <a:pt x="593480" y="0"/>
                  </a:cubicBezTo>
                  <a:cubicBezTo>
                    <a:pt x="833845" y="0"/>
                    <a:pt x="1028700" y="194854"/>
                    <a:pt x="1028700" y="435219"/>
                  </a:cubicBezTo>
                  <a:cubicBezTo>
                    <a:pt x="1028700" y="675584"/>
                    <a:pt x="833845" y="870438"/>
                    <a:pt x="593480" y="870438"/>
                  </a:cubicBezTo>
                  <a:cubicBezTo>
                    <a:pt x="353115" y="870438"/>
                    <a:pt x="158261" y="675584"/>
                    <a:pt x="158261" y="435219"/>
                  </a:cubicBezTo>
                  <a:moveTo>
                    <a:pt x="0" y="435219"/>
                  </a:moveTo>
                  <a:cubicBezTo>
                    <a:pt x="0" y="413367"/>
                    <a:pt x="17714" y="395653"/>
                    <a:pt x="39565" y="395653"/>
                  </a:cubicBezTo>
                  <a:cubicBezTo>
                    <a:pt x="61416" y="395653"/>
                    <a:pt x="79130" y="413367"/>
                    <a:pt x="79130" y="435219"/>
                  </a:cubicBezTo>
                  <a:cubicBezTo>
                    <a:pt x="79130" y="457070"/>
                    <a:pt x="61416" y="474784"/>
                    <a:pt x="39565" y="474784"/>
                  </a:cubicBezTo>
                  <a:cubicBezTo>
                    <a:pt x="17714" y="474784"/>
                    <a:pt x="0" y="457070"/>
                    <a:pt x="0" y="435219"/>
                  </a:cubicBezTo>
                </a:path>
              </a:pathLst>
            </a:custGeom>
            <a:solidFill>
              <a:srgbClr val="43DD9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g351282b4978_0_7"/>
            <p:cNvSpPr/>
            <p:nvPr/>
          </p:nvSpPr>
          <p:spPr>
            <a:xfrm>
              <a:off x="2077182" y="3501536"/>
              <a:ext cx="118696" cy="118696"/>
            </a:xfrm>
            <a:custGeom>
              <a:rect b="b" l="l" r="r" t="t"/>
              <a:pathLst>
                <a:path extrusionOk="0" h="118696" w="118696">
                  <a:moveTo>
                    <a:pt x="118696" y="59348"/>
                  </a:moveTo>
                  <a:cubicBezTo>
                    <a:pt x="118696" y="92125"/>
                    <a:pt x="92125" y="118696"/>
                    <a:pt x="59348" y="118696"/>
                  </a:cubicBezTo>
                  <a:cubicBezTo>
                    <a:pt x="26570" y="118696"/>
                    <a:pt x="0" y="92125"/>
                    <a:pt x="0" y="59348"/>
                  </a:cubicBezTo>
                  <a:cubicBezTo>
                    <a:pt x="0" y="26570"/>
                    <a:pt x="26570" y="0"/>
                    <a:pt x="59348" y="0"/>
                  </a:cubicBezTo>
                  <a:cubicBezTo>
                    <a:pt x="92125" y="0"/>
                    <a:pt x="118696" y="26570"/>
                    <a:pt x="118696" y="59348"/>
                  </a:cubicBezTo>
                  <a:close/>
                </a:path>
              </a:pathLst>
            </a:custGeom>
            <a:solidFill>
              <a:srgbClr val="43DD9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g351282b4978_0_7"/>
            <p:cNvSpPr/>
            <p:nvPr/>
          </p:nvSpPr>
          <p:spPr>
            <a:xfrm>
              <a:off x="1543050" y="2255226"/>
              <a:ext cx="1028700" cy="870438"/>
            </a:xfrm>
            <a:custGeom>
              <a:rect b="b" l="l" r="r" t="t"/>
              <a:pathLst>
                <a:path extrusionOk="0" h="870438" w="1028700">
                  <a:moveTo>
                    <a:pt x="158261" y="435219"/>
                  </a:moveTo>
                  <a:cubicBezTo>
                    <a:pt x="158261" y="194854"/>
                    <a:pt x="353115" y="0"/>
                    <a:pt x="593480" y="0"/>
                  </a:cubicBezTo>
                  <a:cubicBezTo>
                    <a:pt x="833845" y="0"/>
                    <a:pt x="1028700" y="194854"/>
                    <a:pt x="1028700" y="435219"/>
                  </a:cubicBezTo>
                  <a:cubicBezTo>
                    <a:pt x="1028700" y="675584"/>
                    <a:pt x="833845" y="870438"/>
                    <a:pt x="593480" y="870438"/>
                  </a:cubicBezTo>
                  <a:cubicBezTo>
                    <a:pt x="353115" y="870438"/>
                    <a:pt x="158261" y="675584"/>
                    <a:pt x="158261" y="435219"/>
                  </a:cubicBezTo>
                  <a:moveTo>
                    <a:pt x="0" y="435219"/>
                  </a:moveTo>
                  <a:cubicBezTo>
                    <a:pt x="0" y="413367"/>
                    <a:pt x="17714" y="395653"/>
                    <a:pt x="39565" y="395653"/>
                  </a:cubicBezTo>
                  <a:cubicBezTo>
                    <a:pt x="61416" y="395653"/>
                    <a:pt x="79130" y="413367"/>
                    <a:pt x="79130" y="435219"/>
                  </a:cubicBezTo>
                  <a:cubicBezTo>
                    <a:pt x="79130" y="457070"/>
                    <a:pt x="61416" y="474784"/>
                    <a:pt x="39565" y="474784"/>
                  </a:cubicBezTo>
                  <a:cubicBezTo>
                    <a:pt x="17714" y="474784"/>
                    <a:pt x="0" y="457070"/>
                    <a:pt x="0" y="435219"/>
                  </a:cubicBezTo>
                </a:path>
              </a:pathLst>
            </a:custGeom>
            <a:noFill/>
            <a:ln cap="flat" cmpd="sng" w="9875">
              <a:solidFill>
                <a:srgbClr val="2C2C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g351282b4978_0_7"/>
            <p:cNvSpPr/>
            <p:nvPr/>
          </p:nvSpPr>
          <p:spPr>
            <a:xfrm>
              <a:off x="2077182" y="3501536"/>
              <a:ext cx="118696" cy="118696"/>
            </a:xfrm>
            <a:custGeom>
              <a:rect b="b" l="l" r="r" t="t"/>
              <a:pathLst>
                <a:path extrusionOk="0" h="118696" w="118696">
                  <a:moveTo>
                    <a:pt x="118696" y="59348"/>
                  </a:moveTo>
                  <a:cubicBezTo>
                    <a:pt x="118696" y="92125"/>
                    <a:pt x="92125" y="118696"/>
                    <a:pt x="59348" y="118696"/>
                  </a:cubicBezTo>
                  <a:cubicBezTo>
                    <a:pt x="26570" y="118696"/>
                    <a:pt x="0" y="92125"/>
                    <a:pt x="0" y="59348"/>
                  </a:cubicBezTo>
                  <a:cubicBezTo>
                    <a:pt x="0" y="26570"/>
                    <a:pt x="26570" y="0"/>
                    <a:pt x="59348" y="0"/>
                  </a:cubicBezTo>
                  <a:cubicBezTo>
                    <a:pt x="92125" y="0"/>
                    <a:pt x="118696" y="26570"/>
                    <a:pt x="118696" y="5934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2C2C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4" name="Google Shape;264;g351282b4978_0_7"/>
          <p:cNvGrpSpPr/>
          <p:nvPr/>
        </p:nvGrpSpPr>
        <p:grpSpPr>
          <a:xfrm>
            <a:off x="4312901" y="2783975"/>
            <a:ext cx="1471555" cy="1754304"/>
            <a:chOff x="2650880" y="1760659"/>
            <a:chExt cx="1028700" cy="1365005"/>
          </a:xfrm>
        </p:grpSpPr>
        <p:sp>
          <p:nvSpPr>
            <p:cNvPr id="265" name="Google Shape;265;g351282b4978_0_7"/>
            <p:cNvSpPr/>
            <p:nvPr/>
          </p:nvSpPr>
          <p:spPr>
            <a:xfrm>
              <a:off x="2650880" y="2255226"/>
              <a:ext cx="1028700" cy="870438"/>
            </a:xfrm>
            <a:custGeom>
              <a:rect b="b" l="l" r="r" t="t"/>
              <a:pathLst>
                <a:path extrusionOk="0" h="870438" w="1028700">
                  <a:moveTo>
                    <a:pt x="158261" y="435219"/>
                  </a:moveTo>
                  <a:cubicBezTo>
                    <a:pt x="158261" y="194854"/>
                    <a:pt x="353115" y="0"/>
                    <a:pt x="593480" y="0"/>
                  </a:cubicBezTo>
                  <a:cubicBezTo>
                    <a:pt x="833845" y="0"/>
                    <a:pt x="1028700" y="194854"/>
                    <a:pt x="1028700" y="435219"/>
                  </a:cubicBezTo>
                  <a:cubicBezTo>
                    <a:pt x="1028700" y="675584"/>
                    <a:pt x="833845" y="870438"/>
                    <a:pt x="593480" y="870438"/>
                  </a:cubicBezTo>
                  <a:cubicBezTo>
                    <a:pt x="353115" y="870438"/>
                    <a:pt x="158261" y="675584"/>
                    <a:pt x="158261" y="435219"/>
                  </a:cubicBezTo>
                  <a:moveTo>
                    <a:pt x="0" y="435219"/>
                  </a:moveTo>
                  <a:cubicBezTo>
                    <a:pt x="0" y="413367"/>
                    <a:pt x="17714" y="395653"/>
                    <a:pt x="39565" y="395653"/>
                  </a:cubicBezTo>
                  <a:cubicBezTo>
                    <a:pt x="61416" y="395653"/>
                    <a:pt x="79130" y="413367"/>
                    <a:pt x="79130" y="435219"/>
                  </a:cubicBezTo>
                  <a:cubicBezTo>
                    <a:pt x="79130" y="457070"/>
                    <a:pt x="61416" y="474784"/>
                    <a:pt x="39565" y="474784"/>
                  </a:cubicBezTo>
                  <a:cubicBezTo>
                    <a:pt x="17714" y="474784"/>
                    <a:pt x="0" y="457070"/>
                    <a:pt x="0" y="435219"/>
                  </a:cubicBezTo>
                </a:path>
              </a:pathLst>
            </a:custGeom>
            <a:solidFill>
              <a:srgbClr val="A6DA3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g351282b4978_0_7"/>
            <p:cNvSpPr/>
            <p:nvPr/>
          </p:nvSpPr>
          <p:spPr>
            <a:xfrm>
              <a:off x="3185013" y="1760659"/>
              <a:ext cx="118696" cy="118696"/>
            </a:xfrm>
            <a:custGeom>
              <a:rect b="b" l="l" r="r" t="t"/>
              <a:pathLst>
                <a:path extrusionOk="0" h="118696" w="118696">
                  <a:moveTo>
                    <a:pt x="118696" y="59348"/>
                  </a:moveTo>
                  <a:cubicBezTo>
                    <a:pt x="118696" y="92125"/>
                    <a:pt x="92125" y="118696"/>
                    <a:pt x="59348" y="118696"/>
                  </a:cubicBezTo>
                  <a:cubicBezTo>
                    <a:pt x="26570" y="118696"/>
                    <a:pt x="0" y="92125"/>
                    <a:pt x="0" y="59348"/>
                  </a:cubicBezTo>
                  <a:cubicBezTo>
                    <a:pt x="0" y="26570"/>
                    <a:pt x="26570" y="0"/>
                    <a:pt x="59348" y="0"/>
                  </a:cubicBezTo>
                  <a:cubicBezTo>
                    <a:pt x="92125" y="0"/>
                    <a:pt x="118696" y="26570"/>
                    <a:pt x="118696" y="59348"/>
                  </a:cubicBezTo>
                  <a:close/>
                </a:path>
              </a:pathLst>
            </a:custGeom>
            <a:solidFill>
              <a:srgbClr val="A6DA3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g351282b4978_0_7"/>
            <p:cNvSpPr/>
            <p:nvPr/>
          </p:nvSpPr>
          <p:spPr>
            <a:xfrm>
              <a:off x="2650880" y="2255226"/>
              <a:ext cx="1028700" cy="870438"/>
            </a:xfrm>
            <a:custGeom>
              <a:rect b="b" l="l" r="r" t="t"/>
              <a:pathLst>
                <a:path extrusionOk="0" h="870438" w="1028700">
                  <a:moveTo>
                    <a:pt x="158261" y="435219"/>
                  </a:moveTo>
                  <a:cubicBezTo>
                    <a:pt x="158261" y="194854"/>
                    <a:pt x="353115" y="0"/>
                    <a:pt x="593480" y="0"/>
                  </a:cubicBezTo>
                  <a:cubicBezTo>
                    <a:pt x="833845" y="0"/>
                    <a:pt x="1028700" y="194854"/>
                    <a:pt x="1028700" y="435219"/>
                  </a:cubicBezTo>
                  <a:cubicBezTo>
                    <a:pt x="1028700" y="675584"/>
                    <a:pt x="833845" y="870438"/>
                    <a:pt x="593480" y="870438"/>
                  </a:cubicBezTo>
                  <a:cubicBezTo>
                    <a:pt x="353115" y="870438"/>
                    <a:pt x="158261" y="675584"/>
                    <a:pt x="158261" y="435219"/>
                  </a:cubicBezTo>
                  <a:moveTo>
                    <a:pt x="0" y="435219"/>
                  </a:moveTo>
                  <a:cubicBezTo>
                    <a:pt x="0" y="413367"/>
                    <a:pt x="17714" y="395653"/>
                    <a:pt x="39565" y="395653"/>
                  </a:cubicBezTo>
                  <a:cubicBezTo>
                    <a:pt x="61416" y="395653"/>
                    <a:pt x="79130" y="413367"/>
                    <a:pt x="79130" y="435219"/>
                  </a:cubicBezTo>
                  <a:cubicBezTo>
                    <a:pt x="79130" y="457070"/>
                    <a:pt x="61416" y="474784"/>
                    <a:pt x="39565" y="474784"/>
                  </a:cubicBezTo>
                  <a:cubicBezTo>
                    <a:pt x="17714" y="474784"/>
                    <a:pt x="0" y="457070"/>
                    <a:pt x="0" y="435219"/>
                  </a:cubicBezTo>
                </a:path>
              </a:pathLst>
            </a:custGeom>
            <a:noFill/>
            <a:ln cap="flat" cmpd="sng" w="9875">
              <a:solidFill>
                <a:srgbClr val="2C2C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g351282b4978_0_7"/>
            <p:cNvSpPr/>
            <p:nvPr/>
          </p:nvSpPr>
          <p:spPr>
            <a:xfrm>
              <a:off x="3185013" y="1760659"/>
              <a:ext cx="118696" cy="118696"/>
            </a:xfrm>
            <a:custGeom>
              <a:rect b="b" l="l" r="r" t="t"/>
              <a:pathLst>
                <a:path extrusionOk="0" h="118696" w="118696">
                  <a:moveTo>
                    <a:pt x="118696" y="59348"/>
                  </a:moveTo>
                  <a:cubicBezTo>
                    <a:pt x="118696" y="92125"/>
                    <a:pt x="92125" y="118696"/>
                    <a:pt x="59348" y="118696"/>
                  </a:cubicBezTo>
                  <a:cubicBezTo>
                    <a:pt x="26570" y="118696"/>
                    <a:pt x="0" y="92125"/>
                    <a:pt x="0" y="59348"/>
                  </a:cubicBezTo>
                  <a:cubicBezTo>
                    <a:pt x="0" y="26570"/>
                    <a:pt x="26570" y="0"/>
                    <a:pt x="59348" y="0"/>
                  </a:cubicBezTo>
                  <a:cubicBezTo>
                    <a:pt x="92125" y="0"/>
                    <a:pt x="118696" y="26570"/>
                    <a:pt x="118696" y="5934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2C2C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9" name="Google Shape;269;g351282b4978_0_7"/>
          <p:cNvGrpSpPr/>
          <p:nvPr/>
        </p:nvGrpSpPr>
        <p:grpSpPr>
          <a:xfrm>
            <a:off x="5897653" y="3419592"/>
            <a:ext cx="1471555" cy="1754306"/>
            <a:chOff x="3758711" y="2255226"/>
            <a:chExt cx="1028700" cy="1365006"/>
          </a:xfrm>
        </p:grpSpPr>
        <p:sp>
          <p:nvSpPr>
            <p:cNvPr id="270" name="Google Shape;270;g351282b4978_0_7"/>
            <p:cNvSpPr/>
            <p:nvPr/>
          </p:nvSpPr>
          <p:spPr>
            <a:xfrm>
              <a:off x="3758711" y="2255226"/>
              <a:ext cx="1028700" cy="870438"/>
            </a:xfrm>
            <a:custGeom>
              <a:rect b="b" l="l" r="r" t="t"/>
              <a:pathLst>
                <a:path extrusionOk="0" h="870438" w="1028700">
                  <a:moveTo>
                    <a:pt x="158261" y="435219"/>
                  </a:moveTo>
                  <a:cubicBezTo>
                    <a:pt x="158261" y="194854"/>
                    <a:pt x="353115" y="0"/>
                    <a:pt x="593480" y="0"/>
                  </a:cubicBezTo>
                  <a:cubicBezTo>
                    <a:pt x="833845" y="0"/>
                    <a:pt x="1028700" y="194854"/>
                    <a:pt x="1028700" y="435219"/>
                  </a:cubicBezTo>
                  <a:cubicBezTo>
                    <a:pt x="1028700" y="675584"/>
                    <a:pt x="833845" y="870438"/>
                    <a:pt x="593480" y="870438"/>
                  </a:cubicBezTo>
                  <a:cubicBezTo>
                    <a:pt x="353115" y="870438"/>
                    <a:pt x="158261" y="675584"/>
                    <a:pt x="158261" y="435219"/>
                  </a:cubicBezTo>
                  <a:moveTo>
                    <a:pt x="0" y="435219"/>
                  </a:moveTo>
                  <a:cubicBezTo>
                    <a:pt x="0" y="413367"/>
                    <a:pt x="17714" y="395653"/>
                    <a:pt x="39565" y="395653"/>
                  </a:cubicBezTo>
                  <a:cubicBezTo>
                    <a:pt x="61416" y="395653"/>
                    <a:pt x="79130" y="413367"/>
                    <a:pt x="79130" y="435219"/>
                  </a:cubicBezTo>
                  <a:cubicBezTo>
                    <a:pt x="79130" y="457070"/>
                    <a:pt x="61416" y="474784"/>
                    <a:pt x="39565" y="474784"/>
                  </a:cubicBezTo>
                  <a:cubicBezTo>
                    <a:pt x="17714" y="474784"/>
                    <a:pt x="0" y="457070"/>
                    <a:pt x="0" y="435219"/>
                  </a:cubicBezTo>
                </a:path>
              </a:pathLst>
            </a:custGeom>
            <a:solidFill>
              <a:srgbClr val="1AC3F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g351282b4978_0_7"/>
            <p:cNvSpPr/>
            <p:nvPr/>
          </p:nvSpPr>
          <p:spPr>
            <a:xfrm>
              <a:off x="4292844" y="3501536"/>
              <a:ext cx="118696" cy="118696"/>
            </a:xfrm>
            <a:custGeom>
              <a:rect b="b" l="l" r="r" t="t"/>
              <a:pathLst>
                <a:path extrusionOk="0" h="118696" w="118696">
                  <a:moveTo>
                    <a:pt x="118696" y="59348"/>
                  </a:moveTo>
                  <a:cubicBezTo>
                    <a:pt x="118696" y="92125"/>
                    <a:pt x="92125" y="118696"/>
                    <a:pt x="59348" y="118696"/>
                  </a:cubicBezTo>
                  <a:cubicBezTo>
                    <a:pt x="26570" y="118696"/>
                    <a:pt x="0" y="92125"/>
                    <a:pt x="0" y="59348"/>
                  </a:cubicBezTo>
                  <a:cubicBezTo>
                    <a:pt x="0" y="26570"/>
                    <a:pt x="26570" y="0"/>
                    <a:pt x="59348" y="0"/>
                  </a:cubicBezTo>
                  <a:cubicBezTo>
                    <a:pt x="92125" y="0"/>
                    <a:pt x="118696" y="26570"/>
                    <a:pt x="118696" y="59348"/>
                  </a:cubicBezTo>
                  <a:close/>
                </a:path>
              </a:pathLst>
            </a:custGeom>
            <a:solidFill>
              <a:srgbClr val="1AC3F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g351282b4978_0_7"/>
            <p:cNvSpPr/>
            <p:nvPr/>
          </p:nvSpPr>
          <p:spPr>
            <a:xfrm>
              <a:off x="3758711" y="2255226"/>
              <a:ext cx="1028700" cy="870438"/>
            </a:xfrm>
            <a:custGeom>
              <a:rect b="b" l="l" r="r" t="t"/>
              <a:pathLst>
                <a:path extrusionOk="0" h="870438" w="1028700">
                  <a:moveTo>
                    <a:pt x="158261" y="435219"/>
                  </a:moveTo>
                  <a:cubicBezTo>
                    <a:pt x="158261" y="194854"/>
                    <a:pt x="353115" y="0"/>
                    <a:pt x="593480" y="0"/>
                  </a:cubicBezTo>
                  <a:cubicBezTo>
                    <a:pt x="833845" y="0"/>
                    <a:pt x="1028700" y="194854"/>
                    <a:pt x="1028700" y="435219"/>
                  </a:cubicBezTo>
                  <a:cubicBezTo>
                    <a:pt x="1028700" y="675584"/>
                    <a:pt x="833845" y="870438"/>
                    <a:pt x="593480" y="870438"/>
                  </a:cubicBezTo>
                  <a:cubicBezTo>
                    <a:pt x="353115" y="870438"/>
                    <a:pt x="158261" y="675584"/>
                    <a:pt x="158261" y="435219"/>
                  </a:cubicBezTo>
                  <a:moveTo>
                    <a:pt x="0" y="435219"/>
                  </a:moveTo>
                  <a:cubicBezTo>
                    <a:pt x="0" y="413367"/>
                    <a:pt x="17714" y="395653"/>
                    <a:pt x="39565" y="395653"/>
                  </a:cubicBezTo>
                  <a:cubicBezTo>
                    <a:pt x="61416" y="395653"/>
                    <a:pt x="79130" y="413367"/>
                    <a:pt x="79130" y="435219"/>
                  </a:cubicBezTo>
                  <a:cubicBezTo>
                    <a:pt x="79130" y="457070"/>
                    <a:pt x="61416" y="474784"/>
                    <a:pt x="39565" y="474784"/>
                  </a:cubicBezTo>
                  <a:cubicBezTo>
                    <a:pt x="17714" y="474784"/>
                    <a:pt x="0" y="457070"/>
                    <a:pt x="0" y="435219"/>
                  </a:cubicBezTo>
                </a:path>
              </a:pathLst>
            </a:custGeom>
            <a:noFill/>
            <a:ln cap="flat" cmpd="sng" w="9875">
              <a:solidFill>
                <a:srgbClr val="2C2C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g351282b4978_0_7"/>
            <p:cNvSpPr/>
            <p:nvPr/>
          </p:nvSpPr>
          <p:spPr>
            <a:xfrm>
              <a:off x="4292844" y="3501536"/>
              <a:ext cx="118696" cy="118696"/>
            </a:xfrm>
            <a:custGeom>
              <a:rect b="b" l="l" r="r" t="t"/>
              <a:pathLst>
                <a:path extrusionOk="0" h="118696" w="118696">
                  <a:moveTo>
                    <a:pt x="118696" y="59348"/>
                  </a:moveTo>
                  <a:cubicBezTo>
                    <a:pt x="118696" y="92125"/>
                    <a:pt x="92125" y="118696"/>
                    <a:pt x="59348" y="118696"/>
                  </a:cubicBezTo>
                  <a:cubicBezTo>
                    <a:pt x="26570" y="118696"/>
                    <a:pt x="0" y="92125"/>
                    <a:pt x="0" y="59348"/>
                  </a:cubicBezTo>
                  <a:cubicBezTo>
                    <a:pt x="0" y="26570"/>
                    <a:pt x="26570" y="0"/>
                    <a:pt x="59348" y="0"/>
                  </a:cubicBezTo>
                  <a:cubicBezTo>
                    <a:pt x="92125" y="0"/>
                    <a:pt x="118696" y="26570"/>
                    <a:pt x="118696" y="5934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2C2C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4" name="Google Shape;274;g351282b4978_0_7"/>
          <p:cNvGrpSpPr/>
          <p:nvPr/>
        </p:nvGrpSpPr>
        <p:grpSpPr>
          <a:xfrm>
            <a:off x="7482406" y="2783975"/>
            <a:ext cx="1471555" cy="1754304"/>
            <a:chOff x="4866542" y="1760659"/>
            <a:chExt cx="1028700" cy="1365005"/>
          </a:xfrm>
        </p:grpSpPr>
        <p:sp>
          <p:nvSpPr>
            <p:cNvPr id="275" name="Google Shape;275;g351282b4978_0_7"/>
            <p:cNvSpPr/>
            <p:nvPr/>
          </p:nvSpPr>
          <p:spPr>
            <a:xfrm>
              <a:off x="4866542" y="2255226"/>
              <a:ext cx="1028700" cy="870438"/>
            </a:xfrm>
            <a:custGeom>
              <a:rect b="b" l="l" r="r" t="t"/>
              <a:pathLst>
                <a:path extrusionOk="0" h="870438" w="1028700">
                  <a:moveTo>
                    <a:pt x="158261" y="435219"/>
                  </a:moveTo>
                  <a:cubicBezTo>
                    <a:pt x="158261" y="194854"/>
                    <a:pt x="353115" y="0"/>
                    <a:pt x="593480" y="0"/>
                  </a:cubicBezTo>
                  <a:cubicBezTo>
                    <a:pt x="833845" y="0"/>
                    <a:pt x="1028700" y="194854"/>
                    <a:pt x="1028700" y="435219"/>
                  </a:cubicBezTo>
                  <a:cubicBezTo>
                    <a:pt x="1028700" y="675584"/>
                    <a:pt x="833845" y="870438"/>
                    <a:pt x="593480" y="870438"/>
                  </a:cubicBezTo>
                  <a:cubicBezTo>
                    <a:pt x="353115" y="870438"/>
                    <a:pt x="158261" y="675584"/>
                    <a:pt x="158261" y="435219"/>
                  </a:cubicBezTo>
                  <a:moveTo>
                    <a:pt x="0" y="435219"/>
                  </a:moveTo>
                  <a:cubicBezTo>
                    <a:pt x="0" y="413367"/>
                    <a:pt x="17714" y="395653"/>
                    <a:pt x="39565" y="395653"/>
                  </a:cubicBezTo>
                  <a:cubicBezTo>
                    <a:pt x="61416" y="395653"/>
                    <a:pt x="79130" y="413367"/>
                    <a:pt x="79130" y="435219"/>
                  </a:cubicBezTo>
                  <a:cubicBezTo>
                    <a:pt x="79130" y="457070"/>
                    <a:pt x="61416" y="474784"/>
                    <a:pt x="39565" y="474784"/>
                  </a:cubicBezTo>
                  <a:cubicBezTo>
                    <a:pt x="17714" y="474784"/>
                    <a:pt x="0" y="457070"/>
                    <a:pt x="0" y="435219"/>
                  </a:cubicBezTo>
                </a:path>
              </a:pathLst>
            </a:custGeom>
            <a:solidFill>
              <a:srgbClr val="FFE71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g351282b4978_0_7"/>
            <p:cNvSpPr/>
            <p:nvPr/>
          </p:nvSpPr>
          <p:spPr>
            <a:xfrm>
              <a:off x="5400675" y="1760659"/>
              <a:ext cx="118696" cy="118696"/>
            </a:xfrm>
            <a:custGeom>
              <a:rect b="b" l="l" r="r" t="t"/>
              <a:pathLst>
                <a:path extrusionOk="0" h="118696" w="118696">
                  <a:moveTo>
                    <a:pt x="118696" y="59348"/>
                  </a:moveTo>
                  <a:cubicBezTo>
                    <a:pt x="118696" y="92125"/>
                    <a:pt x="92125" y="118696"/>
                    <a:pt x="59348" y="118696"/>
                  </a:cubicBezTo>
                  <a:cubicBezTo>
                    <a:pt x="26570" y="118696"/>
                    <a:pt x="0" y="92125"/>
                    <a:pt x="0" y="59348"/>
                  </a:cubicBezTo>
                  <a:cubicBezTo>
                    <a:pt x="0" y="26570"/>
                    <a:pt x="26570" y="0"/>
                    <a:pt x="59348" y="0"/>
                  </a:cubicBezTo>
                  <a:cubicBezTo>
                    <a:pt x="92125" y="0"/>
                    <a:pt x="118696" y="26570"/>
                    <a:pt x="118696" y="59348"/>
                  </a:cubicBezTo>
                  <a:close/>
                </a:path>
              </a:pathLst>
            </a:custGeom>
            <a:solidFill>
              <a:srgbClr val="FFE71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g351282b4978_0_7"/>
            <p:cNvSpPr/>
            <p:nvPr/>
          </p:nvSpPr>
          <p:spPr>
            <a:xfrm>
              <a:off x="4866542" y="2255226"/>
              <a:ext cx="1028700" cy="870438"/>
            </a:xfrm>
            <a:custGeom>
              <a:rect b="b" l="l" r="r" t="t"/>
              <a:pathLst>
                <a:path extrusionOk="0" h="870438" w="1028700">
                  <a:moveTo>
                    <a:pt x="158261" y="435219"/>
                  </a:moveTo>
                  <a:cubicBezTo>
                    <a:pt x="158261" y="194854"/>
                    <a:pt x="353115" y="0"/>
                    <a:pt x="593480" y="0"/>
                  </a:cubicBezTo>
                  <a:cubicBezTo>
                    <a:pt x="833845" y="0"/>
                    <a:pt x="1028700" y="194854"/>
                    <a:pt x="1028700" y="435219"/>
                  </a:cubicBezTo>
                  <a:cubicBezTo>
                    <a:pt x="1028700" y="675584"/>
                    <a:pt x="833845" y="870438"/>
                    <a:pt x="593480" y="870438"/>
                  </a:cubicBezTo>
                  <a:cubicBezTo>
                    <a:pt x="353115" y="870438"/>
                    <a:pt x="158261" y="675584"/>
                    <a:pt x="158261" y="435219"/>
                  </a:cubicBezTo>
                  <a:moveTo>
                    <a:pt x="0" y="435219"/>
                  </a:moveTo>
                  <a:cubicBezTo>
                    <a:pt x="0" y="413367"/>
                    <a:pt x="17714" y="395653"/>
                    <a:pt x="39565" y="395653"/>
                  </a:cubicBezTo>
                  <a:cubicBezTo>
                    <a:pt x="61416" y="395653"/>
                    <a:pt x="79130" y="413367"/>
                    <a:pt x="79130" y="435219"/>
                  </a:cubicBezTo>
                  <a:cubicBezTo>
                    <a:pt x="79130" y="457070"/>
                    <a:pt x="61416" y="474784"/>
                    <a:pt x="39565" y="474784"/>
                  </a:cubicBezTo>
                  <a:cubicBezTo>
                    <a:pt x="17714" y="474784"/>
                    <a:pt x="0" y="457070"/>
                    <a:pt x="0" y="435219"/>
                  </a:cubicBezTo>
                </a:path>
              </a:pathLst>
            </a:custGeom>
            <a:noFill/>
            <a:ln cap="flat" cmpd="sng" w="9875">
              <a:solidFill>
                <a:srgbClr val="2C2C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g351282b4978_0_7"/>
            <p:cNvSpPr/>
            <p:nvPr/>
          </p:nvSpPr>
          <p:spPr>
            <a:xfrm>
              <a:off x="5400675" y="1760659"/>
              <a:ext cx="118696" cy="118696"/>
            </a:xfrm>
            <a:custGeom>
              <a:rect b="b" l="l" r="r" t="t"/>
              <a:pathLst>
                <a:path extrusionOk="0" h="118696" w="118696">
                  <a:moveTo>
                    <a:pt x="118696" y="59348"/>
                  </a:moveTo>
                  <a:cubicBezTo>
                    <a:pt x="118696" y="92125"/>
                    <a:pt x="92125" y="118696"/>
                    <a:pt x="59348" y="118696"/>
                  </a:cubicBezTo>
                  <a:cubicBezTo>
                    <a:pt x="26570" y="118696"/>
                    <a:pt x="0" y="92125"/>
                    <a:pt x="0" y="59348"/>
                  </a:cubicBezTo>
                  <a:cubicBezTo>
                    <a:pt x="0" y="26570"/>
                    <a:pt x="26570" y="0"/>
                    <a:pt x="59348" y="0"/>
                  </a:cubicBezTo>
                  <a:cubicBezTo>
                    <a:pt x="92125" y="0"/>
                    <a:pt x="118696" y="26570"/>
                    <a:pt x="118696" y="5934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2C2C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9" name="Google Shape;279;g351282b4978_0_7"/>
          <p:cNvGrpSpPr/>
          <p:nvPr/>
        </p:nvGrpSpPr>
        <p:grpSpPr>
          <a:xfrm>
            <a:off x="9067158" y="3419592"/>
            <a:ext cx="1697948" cy="1754306"/>
            <a:chOff x="5974373" y="2255226"/>
            <a:chExt cx="1186961" cy="1365006"/>
          </a:xfrm>
        </p:grpSpPr>
        <p:sp>
          <p:nvSpPr>
            <p:cNvPr id="280" name="Google Shape;280;g351282b4978_0_7"/>
            <p:cNvSpPr/>
            <p:nvPr/>
          </p:nvSpPr>
          <p:spPr>
            <a:xfrm>
              <a:off x="5974373" y="2255226"/>
              <a:ext cx="1186961" cy="870438"/>
            </a:xfrm>
            <a:custGeom>
              <a:rect b="b" l="l" r="r" t="t"/>
              <a:pathLst>
                <a:path extrusionOk="0" h="870438" w="1186961">
                  <a:moveTo>
                    <a:pt x="158261" y="435219"/>
                  </a:moveTo>
                  <a:cubicBezTo>
                    <a:pt x="158261" y="194854"/>
                    <a:pt x="353115" y="0"/>
                    <a:pt x="593480" y="0"/>
                  </a:cubicBezTo>
                  <a:cubicBezTo>
                    <a:pt x="833845" y="0"/>
                    <a:pt x="1028700" y="194854"/>
                    <a:pt x="1028700" y="435219"/>
                  </a:cubicBezTo>
                  <a:cubicBezTo>
                    <a:pt x="1028700" y="675584"/>
                    <a:pt x="833845" y="870438"/>
                    <a:pt x="593480" y="870438"/>
                  </a:cubicBezTo>
                  <a:cubicBezTo>
                    <a:pt x="353115" y="870438"/>
                    <a:pt x="158261" y="675584"/>
                    <a:pt x="158261" y="435219"/>
                  </a:cubicBezTo>
                  <a:moveTo>
                    <a:pt x="0" y="435219"/>
                  </a:moveTo>
                  <a:cubicBezTo>
                    <a:pt x="0" y="413367"/>
                    <a:pt x="17714" y="395653"/>
                    <a:pt x="39565" y="395653"/>
                  </a:cubicBezTo>
                  <a:cubicBezTo>
                    <a:pt x="61416" y="395653"/>
                    <a:pt x="79130" y="413367"/>
                    <a:pt x="79130" y="435219"/>
                  </a:cubicBezTo>
                  <a:cubicBezTo>
                    <a:pt x="79130" y="457070"/>
                    <a:pt x="61416" y="474784"/>
                    <a:pt x="39565" y="474784"/>
                  </a:cubicBezTo>
                  <a:cubicBezTo>
                    <a:pt x="17714" y="474784"/>
                    <a:pt x="0" y="457070"/>
                    <a:pt x="0" y="435219"/>
                  </a:cubicBezTo>
                  <a:moveTo>
                    <a:pt x="1107830" y="435219"/>
                  </a:moveTo>
                  <a:cubicBezTo>
                    <a:pt x="1107830" y="413367"/>
                    <a:pt x="1125544" y="395653"/>
                    <a:pt x="1147396" y="395653"/>
                  </a:cubicBezTo>
                  <a:cubicBezTo>
                    <a:pt x="1169247" y="395653"/>
                    <a:pt x="1186961" y="413367"/>
                    <a:pt x="1186961" y="435219"/>
                  </a:cubicBezTo>
                  <a:cubicBezTo>
                    <a:pt x="1186961" y="457070"/>
                    <a:pt x="1169247" y="474784"/>
                    <a:pt x="1147396" y="474784"/>
                  </a:cubicBezTo>
                  <a:cubicBezTo>
                    <a:pt x="1125544" y="474784"/>
                    <a:pt x="1107830" y="457070"/>
                    <a:pt x="1107830" y="435219"/>
                  </a:cubicBezTo>
                </a:path>
              </a:pathLst>
            </a:custGeom>
            <a:solidFill>
              <a:srgbClr val="F794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g351282b4978_0_7"/>
            <p:cNvSpPr/>
            <p:nvPr/>
          </p:nvSpPr>
          <p:spPr>
            <a:xfrm>
              <a:off x="6508505" y="3501536"/>
              <a:ext cx="118696" cy="118696"/>
            </a:xfrm>
            <a:custGeom>
              <a:rect b="b" l="l" r="r" t="t"/>
              <a:pathLst>
                <a:path extrusionOk="0" h="118696" w="118696">
                  <a:moveTo>
                    <a:pt x="118696" y="59348"/>
                  </a:moveTo>
                  <a:cubicBezTo>
                    <a:pt x="118696" y="92125"/>
                    <a:pt x="92125" y="118696"/>
                    <a:pt x="59348" y="118696"/>
                  </a:cubicBezTo>
                  <a:cubicBezTo>
                    <a:pt x="26570" y="118696"/>
                    <a:pt x="0" y="92125"/>
                    <a:pt x="0" y="59348"/>
                  </a:cubicBezTo>
                  <a:cubicBezTo>
                    <a:pt x="0" y="26570"/>
                    <a:pt x="26570" y="0"/>
                    <a:pt x="59348" y="0"/>
                  </a:cubicBezTo>
                  <a:cubicBezTo>
                    <a:pt x="92125" y="0"/>
                    <a:pt x="118696" y="26570"/>
                    <a:pt x="118696" y="59348"/>
                  </a:cubicBezTo>
                  <a:close/>
                </a:path>
              </a:pathLst>
            </a:custGeom>
            <a:solidFill>
              <a:srgbClr val="F794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g351282b4978_0_7"/>
            <p:cNvSpPr/>
            <p:nvPr/>
          </p:nvSpPr>
          <p:spPr>
            <a:xfrm>
              <a:off x="5974373" y="2255226"/>
              <a:ext cx="1186961" cy="870438"/>
            </a:xfrm>
            <a:custGeom>
              <a:rect b="b" l="l" r="r" t="t"/>
              <a:pathLst>
                <a:path extrusionOk="0" h="870438" w="1186961">
                  <a:moveTo>
                    <a:pt x="158261" y="435219"/>
                  </a:moveTo>
                  <a:cubicBezTo>
                    <a:pt x="158261" y="194854"/>
                    <a:pt x="353115" y="0"/>
                    <a:pt x="593480" y="0"/>
                  </a:cubicBezTo>
                  <a:cubicBezTo>
                    <a:pt x="833845" y="0"/>
                    <a:pt x="1028700" y="194854"/>
                    <a:pt x="1028700" y="435219"/>
                  </a:cubicBezTo>
                  <a:cubicBezTo>
                    <a:pt x="1028700" y="675584"/>
                    <a:pt x="833845" y="870438"/>
                    <a:pt x="593480" y="870438"/>
                  </a:cubicBezTo>
                  <a:cubicBezTo>
                    <a:pt x="353115" y="870438"/>
                    <a:pt x="158261" y="675584"/>
                    <a:pt x="158261" y="435219"/>
                  </a:cubicBezTo>
                  <a:moveTo>
                    <a:pt x="0" y="435219"/>
                  </a:moveTo>
                  <a:cubicBezTo>
                    <a:pt x="0" y="413367"/>
                    <a:pt x="17714" y="395653"/>
                    <a:pt x="39565" y="395653"/>
                  </a:cubicBezTo>
                  <a:cubicBezTo>
                    <a:pt x="61416" y="395653"/>
                    <a:pt x="79130" y="413367"/>
                    <a:pt x="79130" y="435219"/>
                  </a:cubicBezTo>
                  <a:cubicBezTo>
                    <a:pt x="79130" y="457070"/>
                    <a:pt x="61416" y="474784"/>
                    <a:pt x="39565" y="474784"/>
                  </a:cubicBezTo>
                  <a:cubicBezTo>
                    <a:pt x="17714" y="474784"/>
                    <a:pt x="0" y="457070"/>
                    <a:pt x="0" y="435219"/>
                  </a:cubicBezTo>
                  <a:moveTo>
                    <a:pt x="1107830" y="435219"/>
                  </a:moveTo>
                  <a:cubicBezTo>
                    <a:pt x="1107830" y="413367"/>
                    <a:pt x="1125544" y="395653"/>
                    <a:pt x="1147396" y="395653"/>
                  </a:cubicBezTo>
                  <a:cubicBezTo>
                    <a:pt x="1169247" y="395653"/>
                    <a:pt x="1186961" y="413367"/>
                    <a:pt x="1186961" y="435219"/>
                  </a:cubicBezTo>
                  <a:cubicBezTo>
                    <a:pt x="1186961" y="457070"/>
                    <a:pt x="1169247" y="474784"/>
                    <a:pt x="1147396" y="474784"/>
                  </a:cubicBezTo>
                  <a:cubicBezTo>
                    <a:pt x="1125544" y="474784"/>
                    <a:pt x="1107830" y="457070"/>
                    <a:pt x="1107830" y="435219"/>
                  </a:cubicBezTo>
                </a:path>
              </a:pathLst>
            </a:custGeom>
            <a:noFill/>
            <a:ln cap="flat" cmpd="sng" w="9875">
              <a:solidFill>
                <a:srgbClr val="2C2C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g351282b4978_0_7"/>
            <p:cNvSpPr/>
            <p:nvPr/>
          </p:nvSpPr>
          <p:spPr>
            <a:xfrm>
              <a:off x="6508505" y="3501536"/>
              <a:ext cx="118696" cy="118696"/>
            </a:xfrm>
            <a:custGeom>
              <a:rect b="b" l="l" r="r" t="t"/>
              <a:pathLst>
                <a:path extrusionOk="0" h="118696" w="118696">
                  <a:moveTo>
                    <a:pt x="118696" y="59348"/>
                  </a:moveTo>
                  <a:cubicBezTo>
                    <a:pt x="118696" y="92125"/>
                    <a:pt x="92125" y="118696"/>
                    <a:pt x="59348" y="118696"/>
                  </a:cubicBezTo>
                  <a:cubicBezTo>
                    <a:pt x="26570" y="118696"/>
                    <a:pt x="0" y="92125"/>
                    <a:pt x="0" y="59348"/>
                  </a:cubicBezTo>
                  <a:cubicBezTo>
                    <a:pt x="0" y="26570"/>
                    <a:pt x="26570" y="0"/>
                    <a:pt x="59348" y="0"/>
                  </a:cubicBezTo>
                  <a:cubicBezTo>
                    <a:pt x="92125" y="0"/>
                    <a:pt x="118696" y="26570"/>
                    <a:pt x="118696" y="5934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2C2C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4" name="Google Shape;284;g351282b4978_0_7"/>
          <p:cNvSpPr/>
          <p:nvPr/>
        </p:nvSpPr>
        <p:spPr>
          <a:xfrm>
            <a:off x="1992373" y="2936416"/>
            <a:ext cx="9429" cy="482994"/>
          </a:xfrm>
          <a:custGeom>
            <a:rect b="b" l="l" r="r" t="t"/>
            <a:pathLst>
              <a:path extrusionOk="0" h="375871" w="6594">
                <a:moveTo>
                  <a:pt x="0" y="375871"/>
                </a:moveTo>
                <a:lnTo>
                  <a:pt x="0" y="0"/>
                </a:lnTo>
              </a:path>
            </a:pathLst>
          </a:custGeom>
          <a:noFill/>
          <a:ln cap="flat" cmpd="sng" w="9875">
            <a:solidFill>
              <a:srgbClr val="F4F4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g351282b4978_0_7"/>
          <p:cNvSpPr/>
          <p:nvPr/>
        </p:nvSpPr>
        <p:spPr>
          <a:xfrm>
            <a:off x="5161875" y="2936416"/>
            <a:ext cx="9429" cy="482994"/>
          </a:xfrm>
          <a:custGeom>
            <a:rect b="b" l="l" r="r" t="t"/>
            <a:pathLst>
              <a:path extrusionOk="0" h="375871" w="6594">
                <a:moveTo>
                  <a:pt x="0" y="375871"/>
                </a:moveTo>
                <a:lnTo>
                  <a:pt x="0" y="0"/>
                </a:lnTo>
              </a:path>
            </a:pathLst>
          </a:custGeom>
          <a:noFill/>
          <a:ln cap="flat" cmpd="sng" w="9875">
            <a:solidFill>
              <a:srgbClr val="F4F4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g351282b4978_0_7"/>
          <p:cNvSpPr/>
          <p:nvPr/>
        </p:nvSpPr>
        <p:spPr>
          <a:xfrm>
            <a:off x="8331379" y="2936416"/>
            <a:ext cx="9429" cy="482994"/>
          </a:xfrm>
          <a:custGeom>
            <a:rect b="b" l="l" r="r" t="t"/>
            <a:pathLst>
              <a:path extrusionOk="0" h="375871" w="6594">
                <a:moveTo>
                  <a:pt x="0" y="375871"/>
                </a:moveTo>
                <a:lnTo>
                  <a:pt x="0" y="0"/>
                </a:lnTo>
              </a:path>
            </a:pathLst>
          </a:custGeom>
          <a:noFill/>
          <a:ln cap="flat" cmpd="sng" w="9875">
            <a:solidFill>
              <a:srgbClr val="F4F4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g351282b4978_0_7"/>
          <p:cNvSpPr/>
          <p:nvPr/>
        </p:nvSpPr>
        <p:spPr>
          <a:xfrm>
            <a:off x="3577123" y="4538103"/>
            <a:ext cx="9429" cy="482994"/>
          </a:xfrm>
          <a:custGeom>
            <a:rect b="b" l="l" r="r" t="t"/>
            <a:pathLst>
              <a:path extrusionOk="0" h="375871" w="6594">
                <a:moveTo>
                  <a:pt x="0" y="375871"/>
                </a:moveTo>
                <a:lnTo>
                  <a:pt x="0" y="0"/>
                </a:lnTo>
              </a:path>
            </a:pathLst>
          </a:custGeom>
          <a:noFill/>
          <a:ln cap="flat" cmpd="sng" w="9875">
            <a:solidFill>
              <a:srgbClr val="F4F4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g351282b4978_0_7"/>
          <p:cNvSpPr/>
          <p:nvPr/>
        </p:nvSpPr>
        <p:spPr>
          <a:xfrm>
            <a:off x="6746627" y="4538103"/>
            <a:ext cx="9429" cy="482994"/>
          </a:xfrm>
          <a:custGeom>
            <a:rect b="b" l="l" r="r" t="t"/>
            <a:pathLst>
              <a:path extrusionOk="0" h="375871" w="6594">
                <a:moveTo>
                  <a:pt x="0" y="375871"/>
                </a:moveTo>
                <a:lnTo>
                  <a:pt x="0" y="0"/>
                </a:lnTo>
              </a:path>
            </a:pathLst>
          </a:custGeom>
          <a:noFill/>
          <a:ln cap="flat" cmpd="sng" w="9875">
            <a:solidFill>
              <a:srgbClr val="F4F4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351282b4978_0_7"/>
          <p:cNvSpPr/>
          <p:nvPr/>
        </p:nvSpPr>
        <p:spPr>
          <a:xfrm>
            <a:off x="9916130" y="4538103"/>
            <a:ext cx="9429" cy="482994"/>
          </a:xfrm>
          <a:custGeom>
            <a:rect b="b" l="l" r="r" t="t"/>
            <a:pathLst>
              <a:path extrusionOk="0" h="375871" w="6594">
                <a:moveTo>
                  <a:pt x="0" y="375871"/>
                </a:moveTo>
                <a:lnTo>
                  <a:pt x="0" y="0"/>
                </a:lnTo>
              </a:path>
            </a:pathLst>
          </a:custGeom>
          <a:noFill/>
          <a:ln cap="flat" cmpd="sng" w="9875">
            <a:solidFill>
              <a:srgbClr val="F4F4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g351282b4978_0_7"/>
          <p:cNvSpPr txBox="1"/>
          <p:nvPr/>
        </p:nvSpPr>
        <p:spPr>
          <a:xfrm>
            <a:off x="7480235" y="2364386"/>
            <a:ext cx="195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process is repeated to</a:t>
            </a:r>
            <a:br>
              <a:rPr b="0" i="0" lang="en-US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refine the application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91" name="Google Shape;291;g351282b4978_0_7"/>
          <p:cNvSpPr txBox="1"/>
          <p:nvPr/>
        </p:nvSpPr>
        <p:spPr>
          <a:xfrm>
            <a:off x="4180555" y="2364386"/>
            <a:ext cx="21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AI interprets the prompt to</a:t>
            </a:r>
            <a:br>
              <a:rPr b="0" i="0" lang="en-US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understand the task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92" name="Google Shape;292;g351282b4978_0_7"/>
          <p:cNvSpPr txBox="1"/>
          <p:nvPr/>
        </p:nvSpPr>
        <p:spPr>
          <a:xfrm>
            <a:off x="7614656" y="2063540"/>
            <a:ext cx="15708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Iterative Process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93" name="Google Shape;293;g351282b4978_0_7"/>
          <p:cNvSpPr txBox="1"/>
          <p:nvPr/>
        </p:nvSpPr>
        <p:spPr>
          <a:xfrm>
            <a:off x="5758893" y="5821994"/>
            <a:ext cx="230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Tests are written before coding</a:t>
            </a:r>
            <a:br>
              <a:rPr b="0" i="0" lang="en-US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 ensure quality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94" name="Google Shape;294;g351282b4978_0_7"/>
          <p:cNvSpPr txBox="1"/>
          <p:nvPr/>
        </p:nvSpPr>
        <p:spPr>
          <a:xfrm>
            <a:off x="4466376" y="2063540"/>
            <a:ext cx="1514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AI Interpretation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95" name="Google Shape;295;g351282b4978_0_7"/>
          <p:cNvSpPr txBox="1"/>
          <p:nvPr/>
        </p:nvSpPr>
        <p:spPr>
          <a:xfrm>
            <a:off x="785300" y="2329082"/>
            <a:ext cx="267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developer and AI begin</a:t>
            </a:r>
            <a:br>
              <a:rPr b="0" i="0" lang="en-US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working together right from</a:t>
            </a:r>
            <a:r>
              <a:rPr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US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BDD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96" name="Google Shape;296;g351282b4978_0_7"/>
          <p:cNvSpPr txBox="1"/>
          <p:nvPr/>
        </p:nvSpPr>
        <p:spPr>
          <a:xfrm>
            <a:off x="1317216" y="1927225"/>
            <a:ext cx="161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Developer and AI</a:t>
            </a:r>
            <a:br>
              <a:rPr b="1" i="0" lang="en-US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0" lang="en-US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Collaboration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97" name="Google Shape;297;g351282b4978_0_7"/>
          <p:cNvSpPr txBox="1"/>
          <p:nvPr/>
        </p:nvSpPr>
        <p:spPr>
          <a:xfrm>
            <a:off x="2879833" y="5317759"/>
            <a:ext cx="1556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Prompt Creation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98" name="Google Shape;298;g351282b4978_0_7"/>
          <p:cNvSpPr txBox="1"/>
          <p:nvPr/>
        </p:nvSpPr>
        <p:spPr>
          <a:xfrm>
            <a:off x="6188001" y="5317759"/>
            <a:ext cx="127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Test-Driven</a:t>
            </a:r>
            <a:br>
              <a:rPr b="1" i="0" lang="en-US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0" lang="en-US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Development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99" name="Google Shape;299;g351282b4978_0_7"/>
          <p:cNvSpPr txBox="1"/>
          <p:nvPr/>
        </p:nvSpPr>
        <p:spPr>
          <a:xfrm>
            <a:off x="9235065" y="5317759"/>
            <a:ext cx="1542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Code Generated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00" name="Google Shape;300;g351282b4978_0_7"/>
          <p:cNvSpPr txBox="1"/>
          <p:nvPr/>
        </p:nvSpPr>
        <p:spPr>
          <a:xfrm>
            <a:off x="2587596" y="5618605"/>
            <a:ext cx="222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 clear prompt is formulated to</a:t>
            </a:r>
            <a:br>
              <a:rPr b="0" i="0" lang="en-US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guide the process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01" name="Google Shape;301;g351282b4978_0_7"/>
          <p:cNvSpPr txBox="1"/>
          <p:nvPr/>
        </p:nvSpPr>
        <p:spPr>
          <a:xfrm>
            <a:off x="9102247" y="5644029"/>
            <a:ext cx="1938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Validated against the TDD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02" name="Google Shape;302;g351282b4978_0_7"/>
          <p:cNvSpPr/>
          <p:nvPr/>
        </p:nvSpPr>
        <p:spPr>
          <a:xfrm>
            <a:off x="1709381" y="3724548"/>
            <a:ext cx="545747" cy="491732"/>
          </a:xfrm>
          <a:custGeom>
            <a:rect b="b" l="l" r="r" t="t"/>
            <a:pathLst>
              <a:path extrusionOk="0" h="382671" w="381641">
                <a:moveTo>
                  <a:pt x="150843" y="67384"/>
                </a:moveTo>
                <a:lnTo>
                  <a:pt x="150843" y="29468"/>
                </a:lnTo>
                <a:cubicBezTo>
                  <a:pt x="150843" y="19576"/>
                  <a:pt x="157437" y="12982"/>
                  <a:pt x="167328" y="12982"/>
                </a:cubicBezTo>
                <a:lnTo>
                  <a:pt x="325590" y="12982"/>
                </a:lnTo>
                <a:cubicBezTo>
                  <a:pt x="328887" y="12982"/>
                  <a:pt x="333832" y="14631"/>
                  <a:pt x="335481" y="16279"/>
                </a:cubicBezTo>
                <a:lnTo>
                  <a:pt x="375046" y="49250"/>
                </a:lnTo>
                <a:cubicBezTo>
                  <a:pt x="378343" y="52547"/>
                  <a:pt x="381641" y="57493"/>
                  <a:pt x="381641" y="62439"/>
                </a:cubicBezTo>
                <a:lnTo>
                  <a:pt x="381641" y="268508"/>
                </a:lnTo>
                <a:cubicBezTo>
                  <a:pt x="381641" y="278400"/>
                  <a:pt x="375046" y="284994"/>
                  <a:pt x="365155" y="284994"/>
                </a:cubicBezTo>
                <a:lnTo>
                  <a:pt x="241513" y="284994"/>
                </a:lnTo>
                <a:moveTo>
                  <a:pt x="216785" y="82221"/>
                </a:moveTo>
                <a:lnTo>
                  <a:pt x="192056" y="106950"/>
                </a:lnTo>
                <a:lnTo>
                  <a:pt x="216785" y="131678"/>
                </a:lnTo>
                <a:moveTo>
                  <a:pt x="315698" y="131678"/>
                </a:moveTo>
                <a:lnTo>
                  <a:pt x="340427" y="106950"/>
                </a:lnTo>
                <a:lnTo>
                  <a:pt x="315698" y="82221"/>
                </a:lnTo>
                <a:moveTo>
                  <a:pt x="282727" y="65736"/>
                </a:moveTo>
                <a:lnTo>
                  <a:pt x="249756" y="139921"/>
                </a:lnTo>
                <a:moveTo>
                  <a:pt x="14012" y="382671"/>
                </a:moveTo>
                <a:cubicBezTo>
                  <a:pt x="28849" y="339808"/>
                  <a:pt x="71711" y="308486"/>
                  <a:pt x="119520" y="308486"/>
                </a:cubicBezTo>
                <a:cubicBezTo>
                  <a:pt x="167328" y="308486"/>
                  <a:pt x="208542" y="339808"/>
                  <a:pt x="223379" y="382671"/>
                </a:cubicBezTo>
                <a:moveTo>
                  <a:pt x="117871" y="160116"/>
                </a:moveTo>
                <a:lnTo>
                  <a:pt x="117871" y="110659"/>
                </a:lnTo>
                <a:moveTo>
                  <a:pt x="27199" y="207924"/>
                </a:moveTo>
                <a:lnTo>
                  <a:pt x="208540" y="207924"/>
                </a:lnTo>
                <a:moveTo>
                  <a:pt x="50279" y="193087"/>
                </a:moveTo>
                <a:cubicBezTo>
                  <a:pt x="51927" y="156818"/>
                  <a:pt x="81601" y="127144"/>
                  <a:pt x="117870" y="127144"/>
                </a:cubicBezTo>
                <a:cubicBezTo>
                  <a:pt x="155787" y="127144"/>
                  <a:pt x="185461" y="156818"/>
                  <a:pt x="185461" y="194735"/>
                </a:cubicBezTo>
                <a:lnTo>
                  <a:pt x="185461" y="224409"/>
                </a:lnTo>
                <a:cubicBezTo>
                  <a:pt x="185461" y="262326"/>
                  <a:pt x="155787" y="292000"/>
                  <a:pt x="117870" y="292000"/>
                </a:cubicBezTo>
                <a:cubicBezTo>
                  <a:pt x="81601" y="292000"/>
                  <a:pt x="51927" y="262326"/>
                  <a:pt x="50279" y="226058"/>
                </a:cubicBezTo>
                <a:close/>
              </a:path>
            </a:pathLst>
          </a:custGeom>
          <a:noFill/>
          <a:ln cap="flat" cmpd="sng" w="9875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g351282b4978_0_7"/>
          <p:cNvSpPr/>
          <p:nvPr/>
        </p:nvSpPr>
        <p:spPr>
          <a:xfrm>
            <a:off x="3305923" y="3735141"/>
            <a:ext cx="542210" cy="487231"/>
          </a:xfrm>
          <a:custGeom>
            <a:rect b="b" l="l" r="r" t="t"/>
            <a:pathLst>
              <a:path extrusionOk="0" h="379168" w="379168">
                <a:moveTo>
                  <a:pt x="8242" y="0"/>
                </a:moveTo>
                <a:lnTo>
                  <a:pt x="370925" y="0"/>
                </a:lnTo>
                <a:cubicBezTo>
                  <a:pt x="370925" y="0"/>
                  <a:pt x="379168" y="0"/>
                  <a:pt x="379168" y="8242"/>
                </a:cubicBezTo>
                <a:lnTo>
                  <a:pt x="379168" y="370925"/>
                </a:lnTo>
                <a:cubicBezTo>
                  <a:pt x="379168" y="370925"/>
                  <a:pt x="379168" y="379168"/>
                  <a:pt x="370925" y="379168"/>
                </a:cubicBezTo>
                <a:lnTo>
                  <a:pt x="8242" y="379168"/>
                </a:lnTo>
                <a:cubicBezTo>
                  <a:pt x="8242" y="379168"/>
                  <a:pt x="0" y="379168"/>
                  <a:pt x="0" y="370925"/>
                </a:cubicBezTo>
                <a:lnTo>
                  <a:pt x="0" y="8242"/>
                </a:lnTo>
                <a:cubicBezTo>
                  <a:pt x="0" y="8242"/>
                  <a:pt x="0" y="0"/>
                  <a:pt x="8242" y="0"/>
                </a:cubicBezTo>
                <a:moveTo>
                  <a:pt x="313225" y="138874"/>
                </a:moveTo>
                <a:cubicBezTo>
                  <a:pt x="313232" y="134839"/>
                  <a:pt x="310315" y="131392"/>
                  <a:pt x="306334" y="130730"/>
                </a:cubicBezTo>
                <a:lnTo>
                  <a:pt x="75536" y="92319"/>
                </a:lnTo>
                <a:cubicBezTo>
                  <a:pt x="73156" y="91923"/>
                  <a:pt x="70722" y="92590"/>
                  <a:pt x="68876" y="94144"/>
                </a:cubicBezTo>
                <a:cubicBezTo>
                  <a:pt x="67030" y="95699"/>
                  <a:pt x="65957" y="97984"/>
                  <a:pt x="65942" y="100397"/>
                </a:cubicBezTo>
                <a:lnTo>
                  <a:pt x="65942" y="215565"/>
                </a:lnTo>
                <a:cubicBezTo>
                  <a:pt x="65936" y="219600"/>
                  <a:pt x="68852" y="223047"/>
                  <a:pt x="72833" y="223709"/>
                </a:cubicBezTo>
                <a:lnTo>
                  <a:pt x="230798" y="250086"/>
                </a:lnTo>
                <a:lnTo>
                  <a:pt x="230798" y="296740"/>
                </a:lnTo>
                <a:lnTo>
                  <a:pt x="270841" y="256696"/>
                </a:lnTo>
                <a:lnTo>
                  <a:pt x="303631" y="262170"/>
                </a:lnTo>
                <a:cubicBezTo>
                  <a:pt x="306020" y="262567"/>
                  <a:pt x="308463" y="261893"/>
                  <a:pt x="310310" y="260328"/>
                </a:cubicBezTo>
                <a:cubicBezTo>
                  <a:pt x="312158" y="258763"/>
                  <a:pt x="313224" y="256464"/>
                  <a:pt x="313226" y="254042"/>
                </a:cubicBezTo>
                <a:close/>
              </a:path>
            </a:pathLst>
          </a:custGeom>
          <a:noFill/>
          <a:ln cap="flat" cmpd="sng" w="9875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g351282b4978_0_7"/>
          <p:cNvSpPr/>
          <p:nvPr/>
        </p:nvSpPr>
        <p:spPr>
          <a:xfrm>
            <a:off x="4890675" y="3735141"/>
            <a:ext cx="542210" cy="487231"/>
          </a:xfrm>
          <a:custGeom>
            <a:rect b="b" l="l" r="r" t="t"/>
            <a:pathLst>
              <a:path extrusionOk="0" h="379168" w="379168">
                <a:moveTo>
                  <a:pt x="313225" y="186995"/>
                </a:moveTo>
                <a:lnTo>
                  <a:pt x="258197" y="65942"/>
                </a:lnTo>
                <a:lnTo>
                  <a:pt x="203168" y="186995"/>
                </a:lnTo>
                <a:moveTo>
                  <a:pt x="215367" y="160173"/>
                </a:moveTo>
                <a:lnTo>
                  <a:pt x="301026" y="160173"/>
                </a:lnTo>
                <a:moveTo>
                  <a:pt x="16485" y="183814"/>
                </a:moveTo>
                <a:lnTo>
                  <a:pt x="16485" y="32971"/>
                </a:lnTo>
                <a:cubicBezTo>
                  <a:pt x="16485" y="14761"/>
                  <a:pt x="31247" y="0"/>
                  <a:pt x="49456" y="0"/>
                </a:cubicBezTo>
                <a:lnTo>
                  <a:pt x="346197" y="0"/>
                </a:lnTo>
                <a:cubicBezTo>
                  <a:pt x="364406" y="0"/>
                  <a:pt x="379168" y="14761"/>
                  <a:pt x="379168" y="32971"/>
                </a:cubicBezTo>
                <a:lnTo>
                  <a:pt x="379168" y="247283"/>
                </a:lnTo>
                <a:cubicBezTo>
                  <a:pt x="379168" y="265493"/>
                  <a:pt x="364406" y="280254"/>
                  <a:pt x="346197" y="280254"/>
                </a:cubicBezTo>
                <a:lnTo>
                  <a:pt x="218433" y="280254"/>
                </a:lnTo>
                <a:moveTo>
                  <a:pt x="181341" y="362682"/>
                </a:moveTo>
                <a:cubicBezTo>
                  <a:pt x="181341" y="371787"/>
                  <a:pt x="173960" y="379168"/>
                  <a:pt x="164855" y="379168"/>
                </a:cubicBezTo>
                <a:lnTo>
                  <a:pt x="16485" y="379168"/>
                </a:lnTo>
                <a:cubicBezTo>
                  <a:pt x="7380" y="379168"/>
                  <a:pt x="0" y="371787"/>
                  <a:pt x="0" y="362682"/>
                </a:cubicBezTo>
                <a:lnTo>
                  <a:pt x="0" y="304983"/>
                </a:lnTo>
                <a:cubicBezTo>
                  <a:pt x="0" y="254907"/>
                  <a:pt x="40594" y="214312"/>
                  <a:pt x="90670" y="214312"/>
                </a:cubicBezTo>
                <a:cubicBezTo>
                  <a:pt x="140746" y="214312"/>
                  <a:pt x="181341" y="254907"/>
                  <a:pt x="181341" y="304983"/>
                </a:cubicBezTo>
                <a:close/>
                <a:moveTo>
                  <a:pt x="181341" y="329711"/>
                </a:moveTo>
                <a:lnTo>
                  <a:pt x="0" y="329711"/>
                </a:lnTo>
                <a:moveTo>
                  <a:pt x="49456" y="284376"/>
                </a:moveTo>
                <a:cubicBezTo>
                  <a:pt x="49456" y="286652"/>
                  <a:pt x="51301" y="288497"/>
                  <a:pt x="53578" y="288497"/>
                </a:cubicBezTo>
                <a:cubicBezTo>
                  <a:pt x="55854" y="288497"/>
                  <a:pt x="57699" y="286652"/>
                  <a:pt x="57699" y="284376"/>
                </a:cubicBezTo>
                <a:cubicBezTo>
                  <a:pt x="57699" y="282100"/>
                  <a:pt x="55854" y="280254"/>
                  <a:pt x="53578" y="280254"/>
                </a:cubicBezTo>
                <a:cubicBezTo>
                  <a:pt x="51301" y="280254"/>
                  <a:pt x="49456" y="282100"/>
                  <a:pt x="49456" y="284376"/>
                </a:cubicBezTo>
                <a:moveTo>
                  <a:pt x="123641" y="284376"/>
                </a:moveTo>
                <a:cubicBezTo>
                  <a:pt x="123641" y="286652"/>
                  <a:pt x="125487" y="288497"/>
                  <a:pt x="127763" y="288497"/>
                </a:cubicBezTo>
                <a:cubicBezTo>
                  <a:pt x="130039" y="288497"/>
                  <a:pt x="131884" y="286652"/>
                  <a:pt x="131884" y="284376"/>
                </a:cubicBezTo>
                <a:cubicBezTo>
                  <a:pt x="131884" y="282100"/>
                  <a:pt x="130039" y="280254"/>
                  <a:pt x="127763" y="280254"/>
                </a:cubicBezTo>
                <a:cubicBezTo>
                  <a:pt x="125487" y="280254"/>
                  <a:pt x="123641" y="282100"/>
                  <a:pt x="123641" y="284376"/>
                </a:cubicBezTo>
                <a:moveTo>
                  <a:pt x="90670" y="181341"/>
                </a:moveTo>
                <a:lnTo>
                  <a:pt x="90670" y="214312"/>
                </a:lnTo>
                <a:moveTo>
                  <a:pt x="65942" y="156612"/>
                </a:moveTo>
                <a:cubicBezTo>
                  <a:pt x="65942" y="170270"/>
                  <a:pt x="77013" y="181341"/>
                  <a:pt x="90670" y="181341"/>
                </a:cubicBezTo>
                <a:cubicBezTo>
                  <a:pt x="104327" y="181341"/>
                  <a:pt x="115399" y="170270"/>
                  <a:pt x="115399" y="156612"/>
                </a:cubicBezTo>
                <a:cubicBezTo>
                  <a:pt x="115399" y="142955"/>
                  <a:pt x="104327" y="131884"/>
                  <a:pt x="90670" y="131884"/>
                </a:cubicBezTo>
                <a:cubicBezTo>
                  <a:pt x="77013" y="131884"/>
                  <a:pt x="65942" y="142955"/>
                  <a:pt x="65942" y="156612"/>
                </a:cubicBezTo>
              </a:path>
            </a:pathLst>
          </a:custGeom>
          <a:noFill/>
          <a:ln cap="flat" cmpd="sng" w="9875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351282b4978_0_7"/>
          <p:cNvSpPr/>
          <p:nvPr/>
        </p:nvSpPr>
        <p:spPr>
          <a:xfrm>
            <a:off x="6475428" y="3735141"/>
            <a:ext cx="542210" cy="487316"/>
          </a:xfrm>
          <a:custGeom>
            <a:rect b="b" l="l" r="r" t="t"/>
            <a:pathLst>
              <a:path extrusionOk="0" h="379234" w="379168">
                <a:moveTo>
                  <a:pt x="164855" y="379168"/>
                </a:moveTo>
                <a:lnTo>
                  <a:pt x="16485" y="379168"/>
                </a:lnTo>
                <a:cubicBezTo>
                  <a:pt x="7380" y="379168"/>
                  <a:pt x="0" y="371787"/>
                  <a:pt x="0" y="362682"/>
                </a:cubicBezTo>
                <a:lnTo>
                  <a:pt x="0" y="16485"/>
                </a:lnTo>
                <a:cubicBezTo>
                  <a:pt x="0" y="7380"/>
                  <a:pt x="7380" y="0"/>
                  <a:pt x="16485" y="0"/>
                </a:cubicBezTo>
                <a:lnTo>
                  <a:pt x="235628" y="0"/>
                </a:lnTo>
                <a:cubicBezTo>
                  <a:pt x="240016" y="31"/>
                  <a:pt x="244211" y="1811"/>
                  <a:pt x="247283" y="4945"/>
                </a:cubicBezTo>
                <a:lnTo>
                  <a:pt x="308395" y="65942"/>
                </a:lnTo>
                <a:cubicBezTo>
                  <a:pt x="311487" y="69033"/>
                  <a:pt x="313224" y="73225"/>
                  <a:pt x="313225" y="77597"/>
                </a:cubicBezTo>
                <a:lnTo>
                  <a:pt x="313225" y="131884"/>
                </a:lnTo>
                <a:moveTo>
                  <a:pt x="98913" y="107222"/>
                </a:moveTo>
                <a:lnTo>
                  <a:pt x="49456" y="156678"/>
                </a:lnTo>
                <a:lnTo>
                  <a:pt x="98913" y="206135"/>
                </a:lnTo>
                <a:moveTo>
                  <a:pt x="148370" y="206135"/>
                </a:moveTo>
                <a:lnTo>
                  <a:pt x="197826" y="156678"/>
                </a:lnTo>
                <a:lnTo>
                  <a:pt x="148370" y="107222"/>
                </a:lnTo>
                <a:moveTo>
                  <a:pt x="181341" y="280320"/>
                </a:moveTo>
                <a:cubicBezTo>
                  <a:pt x="181341" y="225692"/>
                  <a:pt x="225626" y="181407"/>
                  <a:pt x="280254" y="181407"/>
                </a:cubicBezTo>
                <a:cubicBezTo>
                  <a:pt x="334883" y="181407"/>
                  <a:pt x="379168" y="225692"/>
                  <a:pt x="379168" y="280320"/>
                </a:cubicBezTo>
                <a:cubicBezTo>
                  <a:pt x="379168" y="334949"/>
                  <a:pt x="334883" y="379234"/>
                  <a:pt x="280254" y="379234"/>
                </a:cubicBezTo>
                <a:cubicBezTo>
                  <a:pt x="225626" y="379234"/>
                  <a:pt x="181341" y="334949"/>
                  <a:pt x="181341" y="280320"/>
                </a:cubicBezTo>
                <a:close/>
                <a:moveTo>
                  <a:pt x="233073" y="292009"/>
                </a:moveTo>
                <a:lnTo>
                  <a:pt x="257801" y="316737"/>
                </a:lnTo>
                <a:cubicBezTo>
                  <a:pt x="260337" y="319271"/>
                  <a:pt x="263848" y="320580"/>
                  <a:pt x="267424" y="320327"/>
                </a:cubicBezTo>
                <a:cubicBezTo>
                  <a:pt x="271000" y="320074"/>
                  <a:pt x="274292" y="318284"/>
                  <a:pt x="276446" y="315418"/>
                </a:cubicBezTo>
                <a:lnTo>
                  <a:pt x="324337" y="251553"/>
                </a:lnTo>
              </a:path>
            </a:pathLst>
          </a:custGeom>
          <a:noFill/>
          <a:ln cap="flat" cmpd="sng" w="9875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g351282b4978_0_7"/>
          <p:cNvSpPr/>
          <p:nvPr/>
        </p:nvSpPr>
        <p:spPr>
          <a:xfrm>
            <a:off x="8060178" y="3735141"/>
            <a:ext cx="542210" cy="487231"/>
          </a:xfrm>
          <a:custGeom>
            <a:rect b="b" l="l" r="r" t="t"/>
            <a:pathLst>
              <a:path extrusionOk="0" h="379168" w="379168">
                <a:moveTo>
                  <a:pt x="219076" y="0"/>
                </a:moveTo>
                <a:lnTo>
                  <a:pt x="362320" y="0"/>
                </a:lnTo>
                <a:cubicBezTo>
                  <a:pt x="362320" y="0"/>
                  <a:pt x="379168" y="0"/>
                  <a:pt x="379168" y="16848"/>
                </a:cubicBezTo>
                <a:lnTo>
                  <a:pt x="379168" y="151667"/>
                </a:lnTo>
                <a:cubicBezTo>
                  <a:pt x="379168" y="151667"/>
                  <a:pt x="379168" y="168515"/>
                  <a:pt x="362320" y="168515"/>
                </a:cubicBezTo>
                <a:lnTo>
                  <a:pt x="219076" y="168515"/>
                </a:lnTo>
                <a:cubicBezTo>
                  <a:pt x="219076" y="168515"/>
                  <a:pt x="202228" y="168515"/>
                  <a:pt x="202228" y="151667"/>
                </a:cubicBezTo>
                <a:lnTo>
                  <a:pt x="202228" y="16848"/>
                </a:lnTo>
                <a:cubicBezTo>
                  <a:pt x="202228" y="16848"/>
                  <a:pt x="202228" y="0"/>
                  <a:pt x="219076" y="0"/>
                </a:cubicBezTo>
                <a:moveTo>
                  <a:pt x="379168" y="57386"/>
                </a:moveTo>
                <a:lnTo>
                  <a:pt x="202228" y="57386"/>
                </a:lnTo>
                <a:moveTo>
                  <a:pt x="202228" y="112959"/>
                </a:moveTo>
                <a:lnTo>
                  <a:pt x="379168" y="112959"/>
                </a:lnTo>
                <a:moveTo>
                  <a:pt x="282249" y="168515"/>
                </a:moveTo>
                <a:lnTo>
                  <a:pt x="282249" y="57386"/>
                </a:lnTo>
                <a:moveTo>
                  <a:pt x="329695" y="168515"/>
                </a:moveTo>
                <a:lnTo>
                  <a:pt x="329695" y="57386"/>
                </a:lnTo>
                <a:moveTo>
                  <a:pt x="75833" y="103859"/>
                </a:moveTo>
                <a:lnTo>
                  <a:pt x="37916" y="140127"/>
                </a:lnTo>
                <a:lnTo>
                  <a:pt x="37916" y="103859"/>
                </a:lnTo>
                <a:cubicBezTo>
                  <a:pt x="38457" y="76478"/>
                  <a:pt x="61097" y="54724"/>
                  <a:pt x="88478" y="55276"/>
                </a:cubicBezTo>
                <a:lnTo>
                  <a:pt x="151667" y="55276"/>
                </a:lnTo>
                <a:moveTo>
                  <a:pt x="0" y="103859"/>
                </a:moveTo>
                <a:lnTo>
                  <a:pt x="37916" y="140209"/>
                </a:lnTo>
                <a:moveTo>
                  <a:pt x="113750" y="91676"/>
                </a:moveTo>
                <a:lnTo>
                  <a:pt x="151667" y="55276"/>
                </a:lnTo>
                <a:lnTo>
                  <a:pt x="113750" y="18875"/>
                </a:lnTo>
                <a:moveTo>
                  <a:pt x="16848" y="185363"/>
                </a:moveTo>
                <a:lnTo>
                  <a:pt x="109546" y="185363"/>
                </a:lnTo>
                <a:cubicBezTo>
                  <a:pt x="109546" y="185363"/>
                  <a:pt x="126394" y="185363"/>
                  <a:pt x="126394" y="202212"/>
                </a:cubicBezTo>
                <a:lnTo>
                  <a:pt x="126394" y="362320"/>
                </a:lnTo>
                <a:cubicBezTo>
                  <a:pt x="126394" y="362320"/>
                  <a:pt x="126394" y="379168"/>
                  <a:pt x="109546" y="379168"/>
                </a:cubicBezTo>
                <a:lnTo>
                  <a:pt x="16848" y="379168"/>
                </a:lnTo>
                <a:cubicBezTo>
                  <a:pt x="16848" y="379168"/>
                  <a:pt x="0" y="379168"/>
                  <a:pt x="0" y="362320"/>
                </a:cubicBezTo>
                <a:lnTo>
                  <a:pt x="0" y="202212"/>
                </a:lnTo>
                <a:cubicBezTo>
                  <a:pt x="0" y="202212"/>
                  <a:pt x="0" y="185363"/>
                  <a:pt x="16848" y="185363"/>
                </a:cubicBezTo>
                <a:moveTo>
                  <a:pt x="126394" y="328607"/>
                </a:moveTo>
                <a:lnTo>
                  <a:pt x="0" y="328607"/>
                </a:lnTo>
              </a:path>
            </a:pathLst>
          </a:custGeom>
          <a:noFill/>
          <a:ln cap="flat" cmpd="sng" w="9875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g351282b4978_0_7"/>
          <p:cNvSpPr/>
          <p:nvPr/>
        </p:nvSpPr>
        <p:spPr>
          <a:xfrm>
            <a:off x="9644930" y="3735141"/>
            <a:ext cx="542210" cy="492647"/>
          </a:xfrm>
          <a:custGeom>
            <a:rect b="b" l="l" r="r" t="t"/>
            <a:pathLst>
              <a:path extrusionOk="0" h="383383" w="379168">
                <a:moveTo>
                  <a:pt x="148370" y="230798"/>
                </a:moveTo>
                <a:lnTo>
                  <a:pt x="131884" y="230798"/>
                </a:lnTo>
                <a:lnTo>
                  <a:pt x="65942" y="296740"/>
                </a:lnTo>
                <a:lnTo>
                  <a:pt x="65942" y="230798"/>
                </a:lnTo>
                <a:lnTo>
                  <a:pt x="16485" y="230798"/>
                </a:lnTo>
                <a:cubicBezTo>
                  <a:pt x="7380" y="230798"/>
                  <a:pt x="0" y="223417"/>
                  <a:pt x="0" y="214312"/>
                </a:cubicBezTo>
                <a:lnTo>
                  <a:pt x="0" y="16485"/>
                </a:lnTo>
                <a:cubicBezTo>
                  <a:pt x="0" y="7380"/>
                  <a:pt x="7380" y="0"/>
                  <a:pt x="16485" y="0"/>
                </a:cubicBezTo>
                <a:lnTo>
                  <a:pt x="329711" y="0"/>
                </a:lnTo>
                <a:cubicBezTo>
                  <a:pt x="338816" y="0"/>
                  <a:pt x="346197" y="7380"/>
                  <a:pt x="346197" y="16485"/>
                </a:cubicBezTo>
                <a:lnTo>
                  <a:pt x="346197" y="148370"/>
                </a:lnTo>
                <a:moveTo>
                  <a:pt x="306466" y="241348"/>
                </a:moveTo>
                <a:lnTo>
                  <a:pt x="356583" y="263769"/>
                </a:lnTo>
                <a:lnTo>
                  <a:pt x="379168" y="213158"/>
                </a:lnTo>
                <a:moveTo>
                  <a:pt x="178373" y="243327"/>
                </a:moveTo>
                <a:cubicBezTo>
                  <a:pt x="192361" y="202532"/>
                  <a:pt x="232853" y="176968"/>
                  <a:pt x="275699" y="181882"/>
                </a:cubicBezTo>
                <a:cubicBezTo>
                  <a:pt x="318544" y="186797"/>
                  <a:pt x="352196" y="220866"/>
                  <a:pt x="356583" y="263769"/>
                </a:cubicBezTo>
                <a:moveTo>
                  <a:pt x="228819" y="319160"/>
                </a:moveTo>
                <a:lnTo>
                  <a:pt x="178703" y="296740"/>
                </a:lnTo>
                <a:lnTo>
                  <a:pt x="156118" y="347351"/>
                </a:lnTo>
                <a:moveTo>
                  <a:pt x="356912" y="317017"/>
                </a:moveTo>
                <a:cubicBezTo>
                  <a:pt x="342948" y="357803"/>
                  <a:pt x="302491" y="383383"/>
                  <a:pt x="259657" y="378509"/>
                </a:cubicBezTo>
                <a:cubicBezTo>
                  <a:pt x="216824" y="373635"/>
                  <a:pt x="183148" y="339620"/>
                  <a:pt x="178703" y="296740"/>
                </a:cubicBezTo>
              </a:path>
            </a:pathLst>
          </a:custGeom>
          <a:noFill/>
          <a:ln cap="flat" cmpd="sng" w="9875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51282b4978_0_14"/>
          <p:cNvSpPr txBox="1"/>
          <p:nvPr>
            <p:ph type="title"/>
          </p:nvPr>
        </p:nvSpPr>
        <p:spPr>
          <a:xfrm>
            <a:off x="304800" y="304800"/>
            <a:ext cx="115824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 sz="3800"/>
              <a:t>Scaling the Legacy Refactor with AI</a:t>
            </a:r>
            <a:endParaRPr sz="3800"/>
          </a:p>
        </p:txBody>
      </p:sp>
      <p:sp>
        <p:nvSpPr>
          <p:cNvPr id="313" name="Google Shape;313;g351282b4978_0_14"/>
          <p:cNvSpPr txBox="1"/>
          <p:nvPr>
            <p:ph idx="1" type="body"/>
          </p:nvPr>
        </p:nvSpPr>
        <p:spPr>
          <a:xfrm>
            <a:off x="172150" y="921150"/>
            <a:ext cx="11582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79438"/>
                </a:solidFill>
                <a:latin typeface="Roboto"/>
                <a:ea typeface="Roboto"/>
                <a:cs typeface="Roboto"/>
                <a:sym typeface="Roboto"/>
              </a:rPr>
              <a:t>Transformation of SOAP to REST with Amazon Q</a:t>
            </a:r>
            <a:endParaRPr b="1" sz="1400">
              <a:solidFill>
                <a:srgbClr val="F79438"/>
              </a:solidFill>
            </a:endParaRPr>
          </a:p>
        </p:txBody>
      </p:sp>
      <p:grpSp>
        <p:nvGrpSpPr>
          <p:cNvPr id="314" name="Google Shape;314;g351282b4978_0_14"/>
          <p:cNvGrpSpPr/>
          <p:nvPr/>
        </p:nvGrpSpPr>
        <p:grpSpPr>
          <a:xfrm>
            <a:off x="851603" y="2950876"/>
            <a:ext cx="9971203" cy="1403113"/>
            <a:chOff x="193637" y="2126084"/>
            <a:chExt cx="7455105" cy="1165860"/>
          </a:xfrm>
        </p:grpSpPr>
        <p:sp>
          <p:nvSpPr>
            <p:cNvPr id="315" name="Google Shape;315;g351282b4978_0_14"/>
            <p:cNvSpPr/>
            <p:nvPr/>
          </p:nvSpPr>
          <p:spPr>
            <a:xfrm>
              <a:off x="193637" y="2126084"/>
              <a:ext cx="7455105" cy="1165860"/>
            </a:xfrm>
            <a:custGeom>
              <a:rect b="b" l="l" r="r" t="t"/>
              <a:pathLst>
                <a:path extrusionOk="0" h="1165860" w="7455105">
                  <a:moveTo>
                    <a:pt x="5474555" y="972222"/>
                  </a:moveTo>
                  <a:lnTo>
                    <a:pt x="5180186" y="972222"/>
                  </a:lnTo>
                  <a:lnTo>
                    <a:pt x="5285613" y="197671"/>
                  </a:lnTo>
                  <a:lnTo>
                    <a:pt x="5579975" y="197671"/>
                  </a:lnTo>
                  <a:close/>
                  <a:moveTo>
                    <a:pt x="6548163" y="197671"/>
                  </a:moveTo>
                  <a:lnTo>
                    <a:pt x="6874136" y="197671"/>
                  </a:lnTo>
                  <a:lnTo>
                    <a:pt x="6874136" y="0"/>
                  </a:lnTo>
                  <a:lnTo>
                    <a:pt x="7455105" y="584968"/>
                  </a:lnTo>
                  <a:lnTo>
                    <a:pt x="6874136" y="1165860"/>
                  </a:lnTo>
                  <a:lnTo>
                    <a:pt x="6874136" y="972222"/>
                  </a:lnTo>
                  <a:lnTo>
                    <a:pt x="6442744" y="972222"/>
                  </a:lnTo>
                  <a:close/>
                  <a:moveTo>
                    <a:pt x="4211998" y="972222"/>
                  </a:moveTo>
                  <a:lnTo>
                    <a:pt x="3921460" y="972222"/>
                  </a:lnTo>
                  <a:lnTo>
                    <a:pt x="4026880" y="197671"/>
                  </a:lnTo>
                  <a:lnTo>
                    <a:pt x="4317425" y="197671"/>
                  </a:lnTo>
                  <a:close/>
                  <a:moveTo>
                    <a:pt x="2953272" y="972222"/>
                  </a:moveTo>
                  <a:lnTo>
                    <a:pt x="2663058" y="972222"/>
                  </a:lnTo>
                  <a:lnTo>
                    <a:pt x="2768485" y="197671"/>
                  </a:lnTo>
                  <a:lnTo>
                    <a:pt x="3058692" y="197671"/>
                  </a:lnTo>
                  <a:close/>
                  <a:moveTo>
                    <a:pt x="1694869" y="972222"/>
                  </a:moveTo>
                  <a:lnTo>
                    <a:pt x="1408165" y="972222"/>
                  </a:lnTo>
                  <a:lnTo>
                    <a:pt x="1513584" y="197671"/>
                  </a:lnTo>
                  <a:lnTo>
                    <a:pt x="1800297" y="197671"/>
                  </a:lnTo>
                  <a:close/>
                  <a:moveTo>
                    <a:pt x="439973" y="972222"/>
                  </a:moveTo>
                  <a:lnTo>
                    <a:pt x="0" y="972222"/>
                  </a:lnTo>
                  <a:lnTo>
                    <a:pt x="0" y="197671"/>
                  </a:lnTo>
                  <a:lnTo>
                    <a:pt x="545398" y="197671"/>
                  </a:lnTo>
                  <a:close/>
                </a:path>
              </a:pathLst>
            </a:custGeom>
            <a:solidFill>
              <a:srgbClr val="E5F8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g351282b4978_0_14"/>
            <p:cNvSpPr/>
            <p:nvPr/>
          </p:nvSpPr>
          <p:spPr>
            <a:xfrm>
              <a:off x="193637" y="2126084"/>
              <a:ext cx="7455101" cy="1165860"/>
            </a:xfrm>
            <a:custGeom>
              <a:rect b="b" l="l" r="r" t="t"/>
              <a:pathLst>
                <a:path extrusionOk="0" h="1165860" w="7455101">
                  <a:moveTo>
                    <a:pt x="5474552" y="972222"/>
                  </a:moveTo>
                  <a:lnTo>
                    <a:pt x="5180185" y="972222"/>
                  </a:lnTo>
                  <a:lnTo>
                    <a:pt x="5285609" y="197671"/>
                  </a:lnTo>
                  <a:lnTo>
                    <a:pt x="5579977" y="197671"/>
                  </a:lnTo>
                  <a:close/>
                  <a:moveTo>
                    <a:pt x="6548166" y="197671"/>
                  </a:moveTo>
                  <a:lnTo>
                    <a:pt x="6874136" y="197671"/>
                  </a:lnTo>
                  <a:lnTo>
                    <a:pt x="6874136" y="0"/>
                  </a:lnTo>
                  <a:lnTo>
                    <a:pt x="7455101" y="584968"/>
                  </a:lnTo>
                  <a:lnTo>
                    <a:pt x="6874136" y="1165860"/>
                  </a:lnTo>
                  <a:lnTo>
                    <a:pt x="6874136" y="972222"/>
                  </a:lnTo>
                  <a:lnTo>
                    <a:pt x="6442740" y="972222"/>
                  </a:lnTo>
                  <a:close/>
                  <a:moveTo>
                    <a:pt x="4211997" y="972222"/>
                  </a:moveTo>
                  <a:lnTo>
                    <a:pt x="3921457" y="972222"/>
                  </a:lnTo>
                  <a:lnTo>
                    <a:pt x="4026882" y="197671"/>
                  </a:lnTo>
                  <a:lnTo>
                    <a:pt x="4317421" y="197671"/>
                  </a:lnTo>
                  <a:close/>
                  <a:moveTo>
                    <a:pt x="2953269" y="972222"/>
                  </a:moveTo>
                  <a:lnTo>
                    <a:pt x="2663058" y="972222"/>
                  </a:lnTo>
                  <a:lnTo>
                    <a:pt x="2768483" y="197671"/>
                  </a:lnTo>
                  <a:lnTo>
                    <a:pt x="3058694" y="197671"/>
                  </a:lnTo>
                  <a:close/>
                  <a:moveTo>
                    <a:pt x="1694869" y="972222"/>
                  </a:moveTo>
                  <a:lnTo>
                    <a:pt x="1408162" y="972222"/>
                  </a:lnTo>
                  <a:lnTo>
                    <a:pt x="1513587" y="197671"/>
                  </a:lnTo>
                  <a:lnTo>
                    <a:pt x="1800295" y="197671"/>
                  </a:lnTo>
                  <a:close/>
                  <a:moveTo>
                    <a:pt x="439973" y="972222"/>
                  </a:moveTo>
                  <a:lnTo>
                    <a:pt x="0" y="972222"/>
                  </a:lnTo>
                  <a:lnTo>
                    <a:pt x="0" y="197671"/>
                  </a:lnTo>
                  <a:lnTo>
                    <a:pt x="545398" y="197671"/>
                  </a:lnTo>
                  <a:close/>
                </a:path>
              </a:pathLst>
            </a:custGeom>
            <a:solidFill>
              <a:srgbClr val="E5F8FF"/>
            </a:solidFill>
            <a:ln cap="flat" cmpd="sng" w="12100">
              <a:solidFill>
                <a:srgbClr val="2C2C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7" name="Google Shape;317;g351282b4978_0_14"/>
          <p:cNvGrpSpPr/>
          <p:nvPr/>
        </p:nvGrpSpPr>
        <p:grpSpPr>
          <a:xfrm>
            <a:off x="1110594" y="2839084"/>
            <a:ext cx="2071923" cy="1747821"/>
            <a:chOff x="387275" y="2033195"/>
            <a:chExt cx="1549101" cy="1452282"/>
          </a:xfrm>
        </p:grpSpPr>
        <p:sp>
          <p:nvSpPr>
            <p:cNvPr id="318" name="Google Shape;318;g351282b4978_0_14"/>
            <p:cNvSpPr/>
            <p:nvPr/>
          </p:nvSpPr>
          <p:spPr>
            <a:xfrm>
              <a:off x="580912" y="2033195"/>
              <a:ext cx="1165860" cy="1452282"/>
            </a:xfrm>
            <a:custGeom>
              <a:rect b="b" l="l" r="r" t="t"/>
              <a:pathLst>
                <a:path extrusionOk="0" h="1452282" w="1165860">
                  <a:moveTo>
                    <a:pt x="197671" y="0"/>
                  </a:moveTo>
                  <a:lnTo>
                    <a:pt x="1165860" y="0"/>
                  </a:lnTo>
                  <a:lnTo>
                    <a:pt x="968188" y="1452282"/>
                  </a:lnTo>
                  <a:lnTo>
                    <a:pt x="0" y="1452282"/>
                  </a:lnTo>
                  <a:close/>
                </a:path>
              </a:pathLst>
            </a:custGeom>
            <a:solidFill>
              <a:srgbClr val="4F91F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g351282b4978_0_14"/>
            <p:cNvSpPr/>
            <p:nvPr/>
          </p:nvSpPr>
          <p:spPr>
            <a:xfrm>
              <a:off x="1707202" y="2033195"/>
              <a:ext cx="229174" cy="290456"/>
            </a:xfrm>
            <a:custGeom>
              <a:rect b="b" l="l" r="r" t="t"/>
              <a:pathLst>
                <a:path extrusionOk="0" h="290456" w="229174">
                  <a:moveTo>
                    <a:pt x="229174" y="290456"/>
                  </a:moveTo>
                  <a:lnTo>
                    <a:pt x="0" y="290456"/>
                  </a:lnTo>
                  <a:lnTo>
                    <a:pt x="39570" y="0"/>
                  </a:lnTo>
                  <a:close/>
                </a:path>
              </a:pathLst>
            </a:custGeom>
            <a:solidFill>
              <a:srgbClr val="4F91F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g351282b4978_0_14"/>
            <p:cNvSpPr/>
            <p:nvPr/>
          </p:nvSpPr>
          <p:spPr>
            <a:xfrm>
              <a:off x="387275" y="3098202"/>
              <a:ext cx="246081" cy="387275"/>
            </a:xfrm>
            <a:custGeom>
              <a:rect b="b" l="l" r="r" t="t"/>
              <a:pathLst>
                <a:path extrusionOk="0" h="387275" w="246081">
                  <a:moveTo>
                    <a:pt x="246081" y="0"/>
                  </a:moveTo>
                  <a:lnTo>
                    <a:pt x="193637" y="3872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91F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g351282b4978_0_14"/>
            <p:cNvSpPr/>
            <p:nvPr/>
          </p:nvSpPr>
          <p:spPr>
            <a:xfrm>
              <a:off x="580912" y="2033195"/>
              <a:ext cx="1165860" cy="1452282"/>
            </a:xfrm>
            <a:custGeom>
              <a:rect b="b" l="l" r="r" t="t"/>
              <a:pathLst>
                <a:path extrusionOk="0" h="1452282" w="1165860">
                  <a:moveTo>
                    <a:pt x="197671" y="0"/>
                  </a:moveTo>
                  <a:lnTo>
                    <a:pt x="1165860" y="0"/>
                  </a:lnTo>
                  <a:lnTo>
                    <a:pt x="968188" y="1452282"/>
                  </a:lnTo>
                  <a:lnTo>
                    <a:pt x="0" y="1452282"/>
                  </a:lnTo>
                  <a:close/>
                </a:path>
              </a:pathLst>
            </a:custGeom>
            <a:noFill/>
            <a:ln cap="flat" cmpd="sng" w="12100">
              <a:solidFill>
                <a:srgbClr val="2C2C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g351282b4978_0_14"/>
            <p:cNvSpPr/>
            <p:nvPr/>
          </p:nvSpPr>
          <p:spPr>
            <a:xfrm>
              <a:off x="1707202" y="2033195"/>
              <a:ext cx="229174" cy="290456"/>
            </a:xfrm>
            <a:custGeom>
              <a:rect b="b" l="l" r="r" t="t"/>
              <a:pathLst>
                <a:path extrusionOk="0" h="290456" w="229174">
                  <a:moveTo>
                    <a:pt x="229174" y="290456"/>
                  </a:moveTo>
                  <a:lnTo>
                    <a:pt x="0" y="290456"/>
                  </a:lnTo>
                  <a:lnTo>
                    <a:pt x="39570" y="0"/>
                  </a:lnTo>
                  <a:close/>
                </a:path>
              </a:pathLst>
            </a:custGeom>
            <a:noFill/>
            <a:ln cap="flat" cmpd="sng" w="12100">
              <a:solidFill>
                <a:srgbClr val="2C2C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g351282b4978_0_14"/>
            <p:cNvSpPr/>
            <p:nvPr/>
          </p:nvSpPr>
          <p:spPr>
            <a:xfrm>
              <a:off x="387275" y="3098202"/>
              <a:ext cx="246081" cy="387275"/>
            </a:xfrm>
            <a:custGeom>
              <a:rect b="b" l="l" r="r" t="t"/>
              <a:pathLst>
                <a:path extrusionOk="0" h="387275" w="246081">
                  <a:moveTo>
                    <a:pt x="246081" y="0"/>
                  </a:moveTo>
                  <a:lnTo>
                    <a:pt x="193637" y="38727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100">
              <a:solidFill>
                <a:srgbClr val="2C2C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4" name="Google Shape;324;g351282b4978_0_14"/>
          <p:cNvGrpSpPr/>
          <p:nvPr/>
        </p:nvGrpSpPr>
        <p:grpSpPr>
          <a:xfrm>
            <a:off x="2789013" y="2839084"/>
            <a:ext cx="2071923" cy="1747821"/>
            <a:chOff x="1642168" y="2033195"/>
            <a:chExt cx="1549101" cy="1452282"/>
          </a:xfrm>
        </p:grpSpPr>
        <p:sp>
          <p:nvSpPr>
            <p:cNvPr id="325" name="Google Shape;325;g351282b4978_0_14"/>
            <p:cNvSpPr/>
            <p:nvPr/>
          </p:nvSpPr>
          <p:spPr>
            <a:xfrm>
              <a:off x="1835805" y="2033195"/>
              <a:ext cx="1165860" cy="1452282"/>
            </a:xfrm>
            <a:custGeom>
              <a:rect b="b" l="l" r="r" t="t"/>
              <a:pathLst>
                <a:path extrusionOk="0" h="1452282" w="1165860">
                  <a:moveTo>
                    <a:pt x="197671" y="0"/>
                  </a:moveTo>
                  <a:lnTo>
                    <a:pt x="1165860" y="0"/>
                  </a:lnTo>
                  <a:lnTo>
                    <a:pt x="968188" y="1452282"/>
                  </a:lnTo>
                  <a:lnTo>
                    <a:pt x="0" y="1452282"/>
                  </a:lnTo>
                  <a:close/>
                </a:path>
              </a:pathLst>
            </a:custGeom>
            <a:solidFill>
              <a:srgbClr val="1AC3F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g351282b4978_0_14"/>
            <p:cNvSpPr/>
            <p:nvPr/>
          </p:nvSpPr>
          <p:spPr>
            <a:xfrm>
              <a:off x="2962095" y="2033195"/>
              <a:ext cx="229174" cy="290456"/>
            </a:xfrm>
            <a:custGeom>
              <a:rect b="b" l="l" r="r" t="t"/>
              <a:pathLst>
                <a:path extrusionOk="0" h="290456" w="229174">
                  <a:moveTo>
                    <a:pt x="229174" y="290456"/>
                  </a:moveTo>
                  <a:lnTo>
                    <a:pt x="0" y="290456"/>
                  </a:lnTo>
                  <a:lnTo>
                    <a:pt x="39570" y="0"/>
                  </a:lnTo>
                  <a:close/>
                </a:path>
              </a:pathLst>
            </a:custGeom>
            <a:solidFill>
              <a:srgbClr val="1AC3F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g351282b4978_0_14"/>
            <p:cNvSpPr/>
            <p:nvPr/>
          </p:nvSpPr>
          <p:spPr>
            <a:xfrm>
              <a:off x="1642168" y="3098202"/>
              <a:ext cx="246081" cy="387275"/>
            </a:xfrm>
            <a:custGeom>
              <a:rect b="b" l="l" r="r" t="t"/>
              <a:pathLst>
                <a:path extrusionOk="0" h="387275" w="246081">
                  <a:moveTo>
                    <a:pt x="246081" y="0"/>
                  </a:moveTo>
                  <a:lnTo>
                    <a:pt x="193637" y="3872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C3F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g351282b4978_0_14"/>
            <p:cNvSpPr/>
            <p:nvPr/>
          </p:nvSpPr>
          <p:spPr>
            <a:xfrm>
              <a:off x="1835805" y="2033195"/>
              <a:ext cx="1165860" cy="1452282"/>
            </a:xfrm>
            <a:custGeom>
              <a:rect b="b" l="l" r="r" t="t"/>
              <a:pathLst>
                <a:path extrusionOk="0" h="1452282" w="1165860">
                  <a:moveTo>
                    <a:pt x="197671" y="0"/>
                  </a:moveTo>
                  <a:lnTo>
                    <a:pt x="1165860" y="0"/>
                  </a:lnTo>
                  <a:lnTo>
                    <a:pt x="968188" y="1452282"/>
                  </a:lnTo>
                  <a:lnTo>
                    <a:pt x="0" y="1452282"/>
                  </a:lnTo>
                  <a:close/>
                </a:path>
              </a:pathLst>
            </a:custGeom>
            <a:noFill/>
            <a:ln cap="flat" cmpd="sng" w="12100">
              <a:solidFill>
                <a:srgbClr val="2C2C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g351282b4978_0_14"/>
            <p:cNvSpPr/>
            <p:nvPr/>
          </p:nvSpPr>
          <p:spPr>
            <a:xfrm>
              <a:off x="2962095" y="2033195"/>
              <a:ext cx="229174" cy="290456"/>
            </a:xfrm>
            <a:custGeom>
              <a:rect b="b" l="l" r="r" t="t"/>
              <a:pathLst>
                <a:path extrusionOk="0" h="290456" w="229174">
                  <a:moveTo>
                    <a:pt x="229174" y="290456"/>
                  </a:moveTo>
                  <a:lnTo>
                    <a:pt x="0" y="290456"/>
                  </a:lnTo>
                  <a:lnTo>
                    <a:pt x="39570" y="0"/>
                  </a:lnTo>
                  <a:close/>
                </a:path>
              </a:pathLst>
            </a:custGeom>
            <a:noFill/>
            <a:ln cap="flat" cmpd="sng" w="12100">
              <a:solidFill>
                <a:srgbClr val="2C2C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g351282b4978_0_14"/>
            <p:cNvSpPr/>
            <p:nvPr/>
          </p:nvSpPr>
          <p:spPr>
            <a:xfrm>
              <a:off x="1642168" y="3098202"/>
              <a:ext cx="246081" cy="387275"/>
            </a:xfrm>
            <a:custGeom>
              <a:rect b="b" l="l" r="r" t="t"/>
              <a:pathLst>
                <a:path extrusionOk="0" h="387275" w="246081">
                  <a:moveTo>
                    <a:pt x="246081" y="0"/>
                  </a:moveTo>
                  <a:lnTo>
                    <a:pt x="193637" y="38727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100">
              <a:solidFill>
                <a:srgbClr val="2C2C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1" name="Google Shape;331;g351282b4978_0_14"/>
          <p:cNvGrpSpPr/>
          <p:nvPr/>
        </p:nvGrpSpPr>
        <p:grpSpPr>
          <a:xfrm>
            <a:off x="4472115" y="2839084"/>
            <a:ext cx="2071924" cy="1747821"/>
            <a:chOff x="2900562" y="2033195"/>
            <a:chExt cx="1549102" cy="1452282"/>
          </a:xfrm>
        </p:grpSpPr>
        <p:sp>
          <p:nvSpPr>
            <p:cNvPr id="332" name="Google Shape;332;g351282b4978_0_14"/>
            <p:cNvSpPr/>
            <p:nvPr/>
          </p:nvSpPr>
          <p:spPr>
            <a:xfrm>
              <a:off x="3094200" y="2033195"/>
              <a:ext cx="1165860" cy="1452282"/>
            </a:xfrm>
            <a:custGeom>
              <a:rect b="b" l="l" r="r" t="t"/>
              <a:pathLst>
                <a:path extrusionOk="0" h="1452282" w="1165860">
                  <a:moveTo>
                    <a:pt x="197671" y="0"/>
                  </a:moveTo>
                  <a:lnTo>
                    <a:pt x="1165860" y="0"/>
                  </a:lnTo>
                  <a:lnTo>
                    <a:pt x="968188" y="1452282"/>
                  </a:lnTo>
                  <a:lnTo>
                    <a:pt x="0" y="1452282"/>
                  </a:lnTo>
                  <a:close/>
                </a:path>
              </a:pathLst>
            </a:custGeom>
            <a:solidFill>
              <a:srgbClr val="43DD9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g351282b4978_0_14"/>
            <p:cNvSpPr/>
            <p:nvPr/>
          </p:nvSpPr>
          <p:spPr>
            <a:xfrm>
              <a:off x="4220490" y="2033195"/>
              <a:ext cx="229174" cy="290456"/>
            </a:xfrm>
            <a:custGeom>
              <a:rect b="b" l="l" r="r" t="t"/>
              <a:pathLst>
                <a:path extrusionOk="0" h="290456" w="229174">
                  <a:moveTo>
                    <a:pt x="229174" y="290456"/>
                  </a:moveTo>
                  <a:lnTo>
                    <a:pt x="0" y="290456"/>
                  </a:lnTo>
                  <a:lnTo>
                    <a:pt x="39570" y="0"/>
                  </a:lnTo>
                  <a:close/>
                </a:path>
              </a:pathLst>
            </a:custGeom>
            <a:solidFill>
              <a:srgbClr val="43DD9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g351282b4978_0_14"/>
            <p:cNvSpPr/>
            <p:nvPr/>
          </p:nvSpPr>
          <p:spPr>
            <a:xfrm>
              <a:off x="2900562" y="3098202"/>
              <a:ext cx="246081" cy="387275"/>
            </a:xfrm>
            <a:custGeom>
              <a:rect b="b" l="l" r="r" t="t"/>
              <a:pathLst>
                <a:path extrusionOk="0" h="387275" w="246081">
                  <a:moveTo>
                    <a:pt x="246081" y="0"/>
                  </a:moveTo>
                  <a:lnTo>
                    <a:pt x="193637" y="3872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DD9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g351282b4978_0_14"/>
            <p:cNvSpPr/>
            <p:nvPr/>
          </p:nvSpPr>
          <p:spPr>
            <a:xfrm>
              <a:off x="3094200" y="2033195"/>
              <a:ext cx="1165860" cy="1452282"/>
            </a:xfrm>
            <a:custGeom>
              <a:rect b="b" l="l" r="r" t="t"/>
              <a:pathLst>
                <a:path extrusionOk="0" h="1452282" w="1165860">
                  <a:moveTo>
                    <a:pt x="197671" y="0"/>
                  </a:moveTo>
                  <a:lnTo>
                    <a:pt x="1165860" y="0"/>
                  </a:lnTo>
                  <a:lnTo>
                    <a:pt x="968188" y="1452282"/>
                  </a:lnTo>
                  <a:lnTo>
                    <a:pt x="0" y="1452282"/>
                  </a:lnTo>
                  <a:close/>
                </a:path>
              </a:pathLst>
            </a:custGeom>
            <a:noFill/>
            <a:ln cap="flat" cmpd="sng" w="12100">
              <a:solidFill>
                <a:srgbClr val="2C2C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g351282b4978_0_14"/>
            <p:cNvSpPr/>
            <p:nvPr/>
          </p:nvSpPr>
          <p:spPr>
            <a:xfrm>
              <a:off x="4220490" y="2033195"/>
              <a:ext cx="229174" cy="290456"/>
            </a:xfrm>
            <a:custGeom>
              <a:rect b="b" l="l" r="r" t="t"/>
              <a:pathLst>
                <a:path extrusionOk="0" h="290456" w="229174">
                  <a:moveTo>
                    <a:pt x="229174" y="290456"/>
                  </a:moveTo>
                  <a:lnTo>
                    <a:pt x="0" y="290456"/>
                  </a:lnTo>
                  <a:lnTo>
                    <a:pt x="39570" y="0"/>
                  </a:lnTo>
                  <a:close/>
                </a:path>
              </a:pathLst>
            </a:custGeom>
            <a:noFill/>
            <a:ln cap="flat" cmpd="sng" w="12100">
              <a:solidFill>
                <a:srgbClr val="2C2C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g351282b4978_0_14"/>
            <p:cNvSpPr/>
            <p:nvPr/>
          </p:nvSpPr>
          <p:spPr>
            <a:xfrm>
              <a:off x="2900562" y="3098202"/>
              <a:ext cx="246081" cy="387275"/>
            </a:xfrm>
            <a:custGeom>
              <a:rect b="b" l="l" r="r" t="t"/>
              <a:pathLst>
                <a:path extrusionOk="0" h="387275" w="246081">
                  <a:moveTo>
                    <a:pt x="246081" y="0"/>
                  </a:moveTo>
                  <a:lnTo>
                    <a:pt x="193637" y="38727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100">
              <a:solidFill>
                <a:srgbClr val="2C2C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8" name="Google Shape;338;g351282b4978_0_14"/>
          <p:cNvGrpSpPr/>
          <p:nvPr/>
        </p:nvGrpSpPr>
        <p:grpSpPr>
          <a:xfrm>
            <a:off x="6155682" y="2839084"/>
            <a:ext cx="2071923" cy="1747821"/>
            <a:chOff x="4159304" y="2033195"/>
            <a:chExt cx="1549101" cy="1452282"/>
          </a:xfrm>
        </p:grpSpPr>
        <p:sp>
          <p:nvSpPr>
            <p:cNvPr id="339" name="Google Shape;339;g351282b4978_0_14"/>
            <p:cNvSpPr/>
            <p:nvPr/>
          </p:nvSpPr>
          <p:spPr>
            <a:xfrm>
              <a:off x="4352941" y="2033195"/>
              <a:ext cx="1165860" cy="1452282"/>
            </a:xfrm>
            <a:custGeom>
              <a:rect b="b" l="l" r="r" t="t"/>
              <a:pathLst>
                <a:path extrusionOk="0" h="1452282" w="1165860">
                  <a:moveTo>
                    <a:pt x="197671" y="0"/>
                  </a:moveTo>
                  <a:lnTo>
                    <a:pt x="1165860" y="0"/>
                  </a:lnTo>
                  <a:lnTo>
                    <a:pt x="968188" y="1452282"/>
                  </a:lnTo>
                  <a:lnTo>
                    <a:pt x="0" y="1452282"/>
                  </a:lnTo>
                  <a:close/>
                </a:path>
              </a:pathLst>
            </a:custGeom>
            <a:solidFill>
              <a:srgbClr val="A6DA3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g351282b4978_0_14"/>
            <p:cNvSpPr/>
            <p:nvPr/>
          </p:nvSpPr>
          <p:spPr>
            <a:xfrm>
              <a:off x="5479231" y="2033195"/>
              <a:ext cx="229174" cy="290456"/>
            </a:xfrm>
            <a:custGeom>
              <a:rect b="b" l="l" r="r" t="t"/>
              <a:pathLst>
                <a:path extrusionOk="0" h="290456" w="229174">
                  <a:moveTo>
                    <a:pt x="229174" y="290456"/>
                  </a:moveTo>
                  <a:lnTo>
                    <a:pt x="0" y="290456"/>
                  </a:lnTo>
                  <a:lnTo>
                    <a:pt x="39570" y="0"/>
                  </a:lnTo>
                  <a:close/>
                </a:path>
              </a:pathLst>
            </a:custGeom>
            <a:solidFill>
              <a:srgbClr val="A6DA3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g351282b4978_0_14"/>
            <p:cNvSpPr/>
            <p:nvPr/>
          </p:nvSpPr>
          <p:spPr>
            <a:xfrm>
              <a:off x="4159304" y="3098202"/>
              <a:ext cx="246081" cy="387275"/>
            </a:xfrm>
            <a:custGeom>
              <a:rect b="b" l="l" r="r" t="t"/>
              <a:pathLst>
                <a:path extrusionOk="0" h="387275" w="246081">
                  <a:moveTo>
                    <a:pt x="246081" y="0"/>
                  </a:moveTo>
                  <a:lnTo>
                    <a:pt x="193637" y="3872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DA3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g351282b4978_0_14"/>
            <p:cNvSpPr/>
            <p:nvPr/>
          </p:nvSpPr>
          <p:spPr>
            <a:xfrm>
              <a:off x="4352941" y="2033195"/>
              <a:ext cx="1165860" cy="1452282"/>
            </a:xfrm>
            <a:custGeom>
              <a:rect b="b" l="l" r="r" t="t"/>
              <a:pathLst>
                <a:path extrusionOk="0" h="1452282" w="1165860">
                  <a:moveTo>
                    <a:pt x="197671" y="0"/>
                  </a:moveTo>
                  <a:lnTo>
                    <a:pt x="1165860" y="0"/>
                  </a:lnTo>
                  <a:lnTo>
                    <a:pt x="968188" y="1452282"/>
                  </a:lnTo>
                  <a:lnTo>
                    <a:pt x="0" y="1452282"/>
                  </a:lnTo>
                  <a:close/>
                </a:path>
              </a:pathLst>
            </a:custGeom>
            <a:noFill/>
            <a:ln cap="flat" cmpd="sng" w="12100">
              <a:solidFill>
                <a:srgbClr val="2C2C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g351282b4978_0_14"/>
            <p:cNvSpPr/>
            <p:nvPr/>
          </p:nvSpPr>
          <p:spPr>
            <a:xfrm>
              <a:off x="5479231" y="2033195"/>
              <a:ext cx="229174" cy="290456"/>
            </a:xfrm>
            <a:custGeom>
              <a:rect b="b" l="l" r="r" t="t"/>
              <a:pathLst>
                <a:path extrusionOk="0" h="290456" w="229174">
                  <a:moveTo>
                    <a:pt x="229174" y="290456"/>
                  </a:moveTo>
                  <a:lnTo>
                    <a:pt x="0" y="290456"/>
                  </a:lnTo>
                  <a:lnTo>
                    <a:pt x="39570" y="0"/>
                  </a:lnTo>
                  <a:close/>
                </a:path>
              </a:pathLst>
            </a:custGeom>
            <a:noFill/>
            <a:ln cap="flat" cmpd="sng" w="12100">
              <a:solidFill>
                <a:srgbClr val="2C2C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g351282b4978_0_14"/>
            <p:cNvSpPr/>
            <p:nvPr/>
          </p:nvSpPr>
          <p:spPr>
            <a:xfrm>
              <a:off x="4159304" y="3098202"/>
              <a:ext cx="246081" cy="387275"/>
            </a:xfrm>
            <a:custGeom>
              <a:rect b="b" l="l" r="r" t="t"/>
              <a:pathLst>
                <a:path extrusionOk="0" h="387275" w="246081">
                  <a:moveTo>
                    <a:pt x="246081" y="0"/>
                  </a:moveTo>
                  <a:lnTo>
                    <a:pt x="193637" y="38727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100">
              <a:solidFill>
                <a:srgbClr val="2C2C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5" name="Google Shape;345;g351282b4978_0_14"/>
          <p:cNvGrpSpPr/>
          <p:nvPr/>
        </p:nvGrpSpPr>
        <p:grpSpPr>
          <a:xfrm>
            <a:off x="7844343" y="2839084"/>
            <a:ext cx="2071923" cy="1747821"/>
            <a:chOff x="5421854" y="2033195"/>
            <a:chExt cx="1549101" cy="1452282"/>
          </a:xfrm>
        </p:grpSpPr>
        <p:sp>
          <p:nvSpPr>
            <p:cNvPr id="346" name="Google Shape;346;g351282b4978_0_14"/>
            <p:cNvSpPr/>
            <p:nvPr/>
          </p:nvSpPr>
          <p:spPr>
            <a:xfrm>
              <a:off x="5615491" y="2033195"/>
              <a:ext cx="1165860" cy="1452282"/>
            </a:xfrm>
            <a:custGeom>
              <a:rect b="b" l="l" r="r" t="t"/>
              <a:pathLst>
                <a:path extrusionOk="0" h="1452282" w="1165860">
                  <a:moveTo>
                    <a:pt x="197671" y="0"/>
                  </a:moveTo>
                  <a:lnTo>
                    <a:pt x="1165860" y="0"/>
                  </a:lnTo>
                  <a:lnTo>
                    <a:pt x="968188" y="1452282"/>
                  </a:lnTo>
                  <a:lnTo>
                    <a:pt x="0" y="1452282"/>
                  </a:lnTo>
                  <a:close/>
                </a:path>
              </a:pathLst>
            </a:custGeom>
            <a:solidFill>
              <a:srgbClr val="FFE71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g351282b4978_0_14"/>
            <p:cNvSpPr/>
            <p:nvPr/>
          </p:nvSpPr>
          <p:spPr>
            <a:xfrm>
              <a:off x="6741781" y="2033195"/>
              <a:ext cx="229174" cy="290456"/>
            </a:xfrm>
            <a:custGeom>
              <a:rect b="b" l="l" r="r" t="t"/>
              <a:pathLst>
                <a:path extrusionOk="0" h="290456" w="229174">
                  <a:moveTo>
                    <a:pt x="229174" y="290456"/>
                  </a:moveTo>
                  <a:lnTo>
                    <a:pt x="0" y="290456"/>
                  </a:lnTo>
                  <a:lnTo>
                    <a:pt x="39570" y="0"/>
                  </a:lnTo>
                  <a:close/>
                </a:path>
              </a:pathLst>
            </a:custGeom>
            <a:solidFill>
              <a:srgbClr val="FFE71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g351282b4978_0_14"/>
            <p:cNvSpPr/>
            <p:nvPr/>
          </p:nvSpPr>
          <p:spPr>
            <a:xfrm>
              <a:off x="5421854" y="3098202"/>
              <a:ext cx="246081" cy="387275"/>
            </a:xfrm>
            <a:custGeom>
              <a:rect b="b" l="l" r="r" t="t"/>
              <a:pathLst>
                <a:path extrusionOk="0" h="387275" w="246081">
                  <a:moveTo>
                    <a:pt x="246081" y="0"/>
                  </a:moveTo>
                  <a:lnTo>
                    <a:pt x="193637" y="3872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71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g351282b4978_0_14"/>
            <p:cNvSpPr/>
            <p:nvPr/>
          </p:nvSpPr>
          <p:spPr>
            <a:xfrm>
              <a:off x="5615491" y="2033195"/>
              <a:ext cx="1165860" cy="1452282"/>
            </a:xfrm>
            <a:custGeom>
              <a:rect b="b" l="l" r="r" t="t"/>
              <a:pathLst>
                <a:path extrusionOk="0" h="1452282" w="1165860">
                  <a:moveTo>
                    <a:pt x="197671" y="0"/>
                  </a:moveTo>
                  <a:lnTo>
                    <a:pt x="1165860" y="0"/>
                  </a:lnTo>
                  <a:lnTo>
                    <a:pt x="968188" y="1452282"/>
                  </a:lnTo>
                  <a:lnTo>
                    <a:pt x="0" y="1452282"/>
                  </a:lnTo>
                  <a:close/>
                </a:path>
              </a:pathLst>
            </a:custGeom>
            <a:noFill/>
            <a:ln cap="flat" cmpd="sng" w="12100">
              <a:solidFill>
                <a:srgbClr val="2C2C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g351282b4978_0_14"/>
            <p:cNvSpPr/>
            <p:nvPr/>
          </p:nvSpPr>
          <p:spPr>
            <a:xfrm>
              <a:off x="6741781" y="2033195"/>
              <a:ext cx="229174" cy="290456"/>
            </a:xfrm>
            <a:custGeom>
              <a:rect b="b" l="l" r="r" t="t"/>
              <a:pathLst>
                <a:path extrusionOk="0" h="290456" w="229174">
                  <a:moveTo>
                    <a:pt x="229174" y="290456"/>
                  </a:moveTo>
                  <a:lnTo>
                    <a:pt x="0" y="290456"/>
                  </a:lnTo>
                  <a:lnTo>
                    <a:pt x="39570" y="0"/>
                  </a:lnTo>
                  <a:close/>
                </a:path>
              </a:pathLst>
            </a:custGeom>
            <a:noFill/>
            <a:ln cap="flat" cmpd="sng" w="12100">
              <a:solidFill>
                <a:srgbClr val="2C2C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g351282b4978_0_14"/>
            <p:cNvSpPr/>
            <p:nvPr/>
          </p:nvSpPr>
          <p:spPr>
            <a:xfrm>
              <a:off x="5421854" y="3098202"/>
              <a:ext cx="246081" cy="387275"/>
            </a:xfrm>
            <a:custGeom>
              <a:rect b="b" l="l" r="r" t="t"/>
              <a:pathLst>
                <a:path extrusionOk="0" h="387275" w="246081">
                  <a:moveTo>
                    <a:pt x="246081" y="0"/>
                  </a:moveTo>
                  <a:lnTo>
                    <a:pt x="193637" y="38727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100">
              <a:solidFill>
                <a:srgbClr val="2C2C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2" name="Google Shape;352;g351282b4978_0_14"/>
          <p:cNvSpPr/>
          <p:nvPr/>
        </p:nvSpPr>
        <p:spPr>
          <a:xfrm>
            <a:off x="2275988" y="1557300"/>
            <a:ext cx="10791" cy="1283333"/>
          </a:xfrm>
          <a:custGeom>
            <a:rect b="b" l="l" r="r" t="t"/>
            <a:pathLst>
              <a:path extrusionOk="0" h="1065007" w="8068">
                <a:moveTo>
                  <a:pt x="0" y="0"/>
                </a:moveTo>
                <a:lnTo>
                  <a:pt x="0" y="1065007"/>
                </a:lnTo>
              </a:path>
            </a:pathLst>
          </a:custGeom>
          <a:noFill/>
          <a:ln cap="flat" cmpd="sng" w="12100">
            <a:solidFill>
              <a:srgbClr val="4F91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g351282b4978_0_14"/>
          <p:cNvSpPr/>
          <p:nvPr/>
        </p:nvSpPr>
        <p:spPr>
          <a:xfrm>
            <a:off x="5642739" y="1557300"/>
            <a:ext cx="10791" cy="1283333"/>
          </a:xfrm>
          <a:custGeom>
            <a:rect b="b" l="l" r="r" t="t"/>
            <a:pathLst>
              <a:path extrusionOk="0" h="1065007" w="8068">
                <a:moveTo>
                  <a:pt x="0" y="0"/>
                </a:moveTo>
                <a:lnTo>
                  <a:pt x="0" y="1065007"/>
                </a:lnTo>
              </a:path>
            </a:pathLst>
          </a:custGeom>
          <a:noFill/>
          <a:ln cap="flat" cmpd="sng" w="12100">
            <a:solidFill>
              <a:srgbClr val="43DD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g351282b4978_0_14"/>
          <p:cNvSpPr/>
          <p:nvPr/>
        </p:nvSpPr>
        <p:spPr>
          <a:xfrm>
            <a:off x="9009489" y="1557300"/>
            <a:ext cx="10791" cy="1283333"/>
          </a:xfrm>
          <a:custGeom>
            <a:rect b="b" l="l" r="r" t="t"/>
            <a:pathLst>
              <a:path extrusionOk="0" h="1065007" w="8068">
                <a:moveTo>
                  <a:pt x="0" y="0"/>
                </a:moveTo>
                <a:lnTo>
                  <a:pt x="0" y="1065007"/>
                </a:lnTo>
              </a:path>
            </a:pathLst>
          </a:custGeom>
          <a:noFill/>
          <a:ln cap="flat" cmpd="sng" w="12100">
            <a:solidFill>
              <a:srgbClr val="FFE7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g351282b4978_0_14"/>
          <p:cNvSpPr/>
          <p:nvPr/>
        </p:nvSpPr>
        <p:spPr>
          <a:xfrm>
            <a:off x="3958782" y="4646258"/>
            <a:ext cx="10791" cy="1050000"/>
          </a:xfrm>
          <a:custGeom>
            <a:rect b="b" l="l" r="r" t="t"/>
            <a:pathLst>
              <a:path extrusionOk="0" h="871369" w="8068">
                <a:moveTo>
                  <a:pt x="0" y="0"/>
                </a:moveTo>
                <a:lnTo>
                  <a:pt x="0" y="871369"/>
                </a:lnTo>
              </a:path>
            </a:pathLst>
          </a:custGeom>
          <a:noFill/>
          <a:ln cap="flat" cmpd="sng" w="12100">
            <a:solidFill>
              <a:srgbClr val="1AC3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g351282b4978_0_14"/>
          <p:cNvSpPr/>
          <p:nvPr/>
        </p:nvSpPr>
        <p:spPr>
          <a:xfrm>
            <a:off x="7323133" y="4529583"/>
            <a:ext cx="10791" cy="1283333"/>
          </a:xfrm>
          <a:custGeom>
            <a:rect b="b" l="l" r="r" t="t"/>
            <a:pathLst>
              <a:path extrusionOk="0" h="1065007" w="8068">
                <a:moveTo>
                  <a:pt x="0" y="0"/>
                </a:moveTo>
                <a:lnTo>
                  <a:pt x="0" y="1065007"/>
                </a:lnTo>
              </a:path>
            </a:pathLst>
          </a:custGeom>
          <a:noFill/>
          <a:ln cap="flat" cmpd="sng" w="12100">
            <a:solidFill>
              <a:srgbClr val="A6DA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g351282b4978_0_14"/>
          <p:cNvSpPr txBox="1"/>
          <p:nvPr/>
        </p:nvSpPr>
        <p:spPr>
          <a:xfrm>
            <a:off x="9160561" y="2154447"/>
            <a:ext cx="2104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u="none" cap="none" strike="noStrike">
                <a:solidFill>
                  <a:srgbClr val="FFFBD5"/>
                </a:solidFill>
                <a:latin typeface="Roboto"/>
                <a:ea typeface="Roboto"/>
                <a:cs typeface="Roboto"/>
                <a:sym typeface="Roboto"/>
              </a:rPr>
              <a:t>Developer reviews clean</a:t>
            </a:r>
            <a:br>
              <a:rPr b="0" i="0" lang="en-US" u="none" cap="none" strike="noStrike">
                <a:solidFill>
                  <a:srgbClr val="FFFBD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u="none" cap="none" strike="noStrike">
                <a:solidFill>
                  <a:srgbClr val="FFFBD5"/>
                </a:solidFill>
                <a:latin typeface="Roboto"/>
                <a:ea typeface="Roboto"/>
                <a:cs typeface="Roboto"/>
                <a:sym typeface="Roboto"/>
              </a:rPr>
              <a:t>REST controller code</a:t>
            </a:r>
            <a:endParaRPr/>
          </a:p>
        </p:txBody>
      </p:sp>
      <p:sp>
        <p:nvSpPr>
          <p:cNvPr id="358" name="Google Shape;358;g351282b4978_0_14"/>
          <p:cNvSpPr txBox="1"/>
          <p:nvPr/>
        </p:nvSpPr>
        <p:spPr>
          <a:xfrm>
            <a:off x="5793811" y="2154447"/>
            <a:ext cx="1893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u="none" cap="none" strike="noStrike">
                <a:solidFill>
                  <a:srgbClr val="DFFFF0"/>
                </a:solidFill>
                <a:latin typeface="Roboto"/>
                <a:ea typeface="Roboto"/>
                <a:cs typeface="Roboto"/>
                <a:sym typeface="Roboto"/>
              </a:rPr>
              <a:t>Amazon Q designs the</a:t>
            </a:r>
            <a:br>
              <a:rPr b="0" i="0" lang="en-US" u="none" cap="none" strike="noStrike">
                <a:solidFill>
                  <a:srgbClr val="DFFFF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u="none" cap="none" strike="noStrike">
                <a:solidFill>
                  <a:srgbClr val="DFFFF0"/>
                </a:solidFill>
                <a:latin typeface="Roboto"/>
                <a:ea typeface="Roboto"/>
                <a:cs typeface="Roboto"/>
                <a:sym typeface="Roboto"/>
              </a:rPr>
              <a:t>REST endpoint</a:t>
            </a:r>
            <a:endParaRPr/>
          </a:p>
        </p:txBody>
      </p:sp>
      <p:sp>
        <p:nvSpPr>
          <p:cNvPr id="359" name="Google Shape;359;g351282b4978_0_14"/>
          <p:cNvSpPr txBox="1"/>
          <p:nvPr/>
        </p:nvSpPr>
        <p:spPr>
          <a:xfrm>
            <a:off x="2427061" y="2154447"/>
            <a:ext cx="224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u="none" cap="none" strike="noStrike">
                <a:solidFill>
                  <a:srgbClr val="EBF2FF"/>
                </a:solidFill>
                <a:latin typeface="Roboto"/>
                <a:ea typeface="Roboto"/>
                <a:cs typeface="Roboto"/>
                <a:sym typeface="Roboto"/>
              </a:rPr>
              <a:t>Developer examines WSDL</a:t>
            </a:r>
            <a:br>
              <a:rPr b="0" i="0" lang="en-US" u="none" cap="none" strike="noStrike">
                <a:solidFill>
                  <a:srgbClr val="EBF2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u="none" cap="none" strike="noStrike">
                <a:solidFill>
                  <a:srgbClr val="EBF2FF"/>
                </a:solidFill>
                <a:latin typeface="Roboto"/>
                <a:ea typeface="Roboto"/>
                <a:cs typeface="Roboto"/>
                <a:sym typeface="Roboto"/>
              </a:rPr>
              <a:t>file</a:t>
            </a:r>
            <a:endParaRPr/>
          </a:p>
        </p:txBody>
      </p:sp>
      <p:sp>
        <p:nvSpPr>
          <p:cNvPr id="360" name="Google Shape;360;g351282b4978_0_14"/>
          <p:cNvSpPr txBox="1"/>
          <p:nvPr/>
        </p:nvSpPr>
        <p:spPr>
          <a:xfrm>
            <a:off x="9160561" y="1576719"/>
            <a:ext cx="178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u="none" cap="none" strike="noStrike">
                <a:solidFill>
                  <a:srgbClr val="FFE711"/>
                </a:solidFill>
                <a:latin typeface="Roboto"/>
                <a:ea typeface="Roboto"/>
                <a:cs typeface="Roboto"/>
                <a:sym typeface="Roboto"/>
              </a:rPr>
              <a:t>Modern RESTful</a:t>
            </a:r>
            <a:br>
              <a:rPr b="1" i="0" lang="en-US" u="none" cap="none" strike="noStrike">
                <a:solidFill>
                  <a:srgbClr val="FFE71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0" lang="en-US" u="none" cap="none" strike="noStrike">
                <a:solidFill>
                  <a:srgbClr val="FFE711"/>
                </a:solidFill>
                <a:latin typeface="Roboto"/>
                <a:ea typeface="Roboto"/>
                <a:cs typeface="Roboto"/>
                <a:sym typeface="Roboto"/>
              </a:rPr>
              <a:t>Service</a:t>
            </a:r>
            <a:endParaRPr/>
          </a:p>
        </p:txBody>
      </p:sp>
      <p:sp>
        <p:nvSpPr>
          <p:cNvPr id="361" name="Google Shape;361;g351282b4978_0_14"/>
          <p:cNvSpPr txBox="1"/>
          <p:nvPr/>
        </p:nvSpPr>
        <p:spPr>
          <a:xfrm>
            <a:off x="5793811" y="1576719"/>
            <a:ext cx="142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u="none" cap="none" strike="noStrike">
                <a:solidFill>
                  <a:srgbClr val="43DD93"/>
                </a:solidFill>
                <a:latin typeface="Roboto"/>
                <a:ea typeface="Roboto"/>
                <a:cs typeface="Roboto"/>
                <a:sym typeface="Roboto"/>
              </a:rPr>
              <a:t>Design REST</a:t>
            </a:r>
            <a:br>
              <a:rPr b="1" i="0" lang="en-US" u="none" cap="none" strike="noStrike">
                <a:solidFill>
                  <a:srgbClr val="43DD9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0" lang="en-US" u="none" cap="none" strike="noStrike">
                <a:solidFill>
                  <a:srgbClr val="43DD93"/>
                </a:solidFill>
                <a:latin typeface="Roboto"/>
                <a:ea typeface="Roboto"/>
                <a:cs typeface="Roboto"/>
                <a:sym typeface="Roboto"/>
              </a:rPr>
              <a:t>Endpoint</a:t>
            </a:r>
            <a:endParaRPr/>
          </a:p>
        </p:txBody>
      </p:sp>
      <p:sp>
        <p:nvSpPr>
          <p:cNvPr id="362" name="Google Shape;362;g351282b4978_0_14"/>
          <p:cNvSpPr txBox="1"/>
          <p:nvPr/>
        </p:nvSpPr>
        <p:spPr>
          <a:xfrm>
            <a:off x="5209593" y="5533431"/>
            <a:ext cx="1942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u="none" cap="none" strike="noStrike">
                <a:solidFill>
                  <a:srgbClr val="F2FFD7"/>
                </a:solidFill>
                <a:latin typeface="Roboto"/>
                <a:ea typeface="Roboto"/>
                <a:cs typeface="Roboto"/>
                <a:sym typeface="Roboto"/>
              </a:rPr>
              <a:t>Amazon Q refactors the</a:t>
            </a:r>
            <a:br>
              <a:rPr b="0" i="0" lang="en-US" u="none" cap="none" strike="noStrike">
                <a:solidFill>
                  <a:srgbClr val="F2FFD7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u="none" cap="none" strike="noStrike">
                <a:solidFill>
                  <a:srgbClr val="F2FFD7"/>
                </a:solidFill>
                <a:latin typeface="Roboto"/>
                <a:ea typeface="Roboto"/>
                <a:cs typeface="Roboto"/>
                <a:sym typeface="Roboto"/>
              </a:rPr>
              <a:t>service logic</a:t>
            </a:r>
            <a:endParaRPr/>
          </a:p>
        </p:txBody>
      </p:sp>
      <p:sp>
        <p:nvSpPr>
          <p:cNvPr id="363" name="Google Shape;363;g351282b4978_0_14"/>
          <p:cNvSpPr txBox="1"/>
          <p:nvPr/>
        </p:nvSpPr>
        <p:spPr>
          <a:xfrm>
            <a:off x="1854497" y="4183779"/>
            <a:ext cx="420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/doc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4" name="Google Shape;364;g351282b4978_0_14"/>
          <p:cNvSpPr txBox="1"/>
          <p:nvPr/>
        </p:nvSpPr>
        <p:spPr>
          <a:xfrm>
            <a:off x="3537872" y="4232329"/>
            <a:ext cx="420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/doc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5" name="Google Shape;365;g351282b4978_0_14"/>
          <p:cNvSpPr txBox="1"/>
          <p:nvPr/>
        </p:nvSpPr>
        <p:spPr>
          <a:xfrm>
            <a:off x="5299805" y="4232329"/>
            <a:ext cx="404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/dev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6" name="Google Shape;366;g351282b4978_0_14"/>
          <p:cNvSpPr txBox="1"/>
          <p:nvPr/>
        </p:nvSpPr>
        <p:spPr>
          <a:xfrm>
            <a:off x="6918434" y="4232329"/>
            <a:ext cx="404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/dev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7" name="Google Shape;367;g351282b4978_0_14"/>
          <p:cNvSpPr txBox="1"/>
          <p:nvPr/>
        </p:nvSpPr>
        <p:spPr>
          <a:xfrm>
            <a:off x="8666556" y="4183779"/>
            <a:ext cx="404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/dev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8" name="Google Shape;368;g351282b4978_0_14"/>
          <p:cNvSpPr txBox="1"/>
          <p:nvPr/>
        </p:nvSpPr>
        <p:spPr>
          <a:xfrm>
            <a:off x="2427061" y="1576719"/>
            <a:ext cx="152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u="none" cap="none" strike="noStrike">
                <a:solidFill>
                  <a:srgbClr val="4F91FC"/>
                </a:solidFill>
                <a:latin typeface="Roboto"/>
                <a:ea typeface="Roboto"/>
                <a:cs typeface="Roboto"/>
                <a:sym typeface="Roboto"/>
              </a:rPr>
              <a:t>Legacy SOAP</a:t>
            </a:r>
            <a:br>
              <a:rPr b="1" i="0" lang="en-US" u="none" cap="none" strike="noStrike">
                <a:solidFill>
                  <a:srgbClr val="4F91F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0" lang="en-US" u="none" cap="none" strike="noStrike">
                <a:solidFill>
                  <a:srgbClr val="4F91FC"/>
                </a:solidFill>
                <a:latin typeface="Roboto"/>
                <a:ea typeface="Roboto"/>
                <a:cs typeface="Roboto"/>
                <a:sym typeface="Roboto"/>
              </a:rPr>
              <a:t>Service</a:t>
            </a:r>
            <a:endParaRPr/>
          </a:p>
        </p:txBody>
      </p:sp>
      <p:sp>
        <p:nvSpPr>
          <p:cNvPr id="369" name="Google Shape;369;g351282b4978_0_14"/>
          <p:cNvSpPr txBox="1"/>
          <p:nvPr/>
        </p:nvSpPr>
        <p:spPr>
          <a:xfrm>
            <a:off x="2148224" y="4955703"/>
            <a:ext cx="1618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u="none" cap="none" strike="noStrike">
                <a:solidFill>
                  <a:srgbClr val="1AC3FB"/>
                </a:solidFill>
                <a:latin typeface="Roboto"/>
                <a:ea typeface="Roboto"/>
                <a:cs typeface="Roboto"/>
                <a:sym typeface="Roboto"/>
              </a:rPr>
              <a:t>Analyze WSDL</a:t>
            </a:r>
            <a:endParaRPr/>
          </a:p>
        </p:txBody>
      </p:sp>
      <p:sp>
        <p:nvSpPr>
          <p:cNvPr id="370" name="Google Shape;370;g351282b4978_0_14"/>
          <p:cNvSpPr txBox="1"/>
          <p:nvPr/>
        </p:nvSpPr>
        <p:spPr>
          <a:xfrm>
            <a:off x="5305308" y="4955703"/>
            <a:ext cx="178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u="none" cap="none" strike="noStrike">
                <a:solidFill>
                  <a:srgbClr val="A6DA37"/>
                </a:solidFill>
                <a:latin typeface="Roboto"/>
                <a:ea typeface="Roboto"/>
                <a:cs typeface="Roboto"/>
                <a:sym typeface="Roboto"/>
              </a:rPr>
              <a:t>Refactor Service</a:t>
            </a:r>
            <a:br>
              <a:rPr b="1" i="0" lang="en-US" u="none" cap="none" strike="noStrike">
                <a:solidFill>
                  <a:srgbClr val="A6DA37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0" lang="en-US" u="none" cap="none" strike="noStrike">
                <a:solidFill>
                  <a:srgbClr val="A6DA37"/>
                </a:solidFill>
                <a:latin typeface="Roboto"/>
                <a:ea typeface="Roboto"/>
                <a:cs typeface="Roboto"/>
                <a:sym typeface="Roboto"/>
              </a:rPr>
              <a:t>Logic</a:t>
            </a:r>
            <a:endParaRPr/>
          </a:p>
        </p:txBody>
      </p:sp>
      <p:sp>
        <p:nvSpPr>
          <p:cNvPr id="371" name="Google Shape;371;g351282b4978_0_14"/>
          <p:cNvSpPr txBox="1"/>
          <p:nvPr/>
        </p:nvSpPr>
        <p:spPr>
          <a:xfrm>
            <a:off x="1863454" y="5300398"/>
            <a:ext cx="1974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u="none" cap="none" strike="noStrike">
                <a:solidFill>
                  <a:srgbClr val="E5F8FF"/>
                </a:solidFill>
                <a:latin typeface="Roboto"/>
                <a:ea typeface="Roboto"/>
                <a:cs typeface="Roboto"/>
                <a:sym typeface="Roboto"/>
              </a:rPr>
              <a:t>Amazon Q analyzes the</a:t>
            </a:r>
            <a:br>
              <a:rPr b="0" i="0" lang="en-US" u="none" cap="none" strike="noStrike">
                <a:solidFill>
                  <a:srgbClr val="E5F8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u="none" cap="none" strike="noStrike">
                <a:solidFill>
                  <a:srgbClr val="E5F8FF"/>
                </a:solidFill>
                <a:latin typeface="Roboto"/>
                <a:ea typeface="Roboto"/>
                <a:cs typeface="Roboto"/>
                <a:sym typeface="Roboto"/>
              </a:rPr>
              <a:t>WSDL file</a:t>
            </a:r>
            <a:endParaRPr/>
          </a:p>
        </p:txBody>
      </p:sp>
      <p:sp>
        <p:nvSpPr>
          <p:cNvPr id="372" name="Google Shape;372;g351282b4978_0_14"/>
          <p:cNvSpPr/>
          <p:nvPr/>
        </p:nvSpPr>
        <p:spPr>
          <a:xfrm>
            <a:off x="1758026" y="3314759"/>
            <a:ext cx="749452" cy="677030"/>
          </a:xfrm>
          <a:custGeom>
            <a:rect b="b" l="l" r="r" t="t"/>
            <a:pathLst>
              <a:path extrusionOk="0" h="561851" w="560338">
                <a:moveTo>
                  <a:pt x="221473" y="98936"/>
                </a:moveTo>
                <a:lnTo>
                  <a:pt x="221473" y="43266"/>
                </a:lnTo>
                <a:cubicBezTo>
                  <a:pt x="221473" y="28743"/>
                  <a:pt x="231155" y="19061"/>
                  <a:pt x="245677" y="19061"/>
                </a:cubicBezTo>
                <a:lnTo>
                  <a:pt x="478042" y="19061"/>
                </a:lnTo>
                <a:cubicBezTo>
                  <a:pt x="482883" y="19061"/>
                  <a:pt x="490145" y="21481"/>
                  <a:pt x="492565" y="23902"/>
                </a:cubicBezTo>
                <a:lnTo>
                  <a:pt x="550657" y="72311"/>
                </a:lnTo>
                <a:cubicBezTo>
                  <a:pt x="555498" y="77152"/>
                  <a:pt x="560338" y="84414"/>
                  <a:pt x="560338" y="91675"/>
                </a:cubicBezTo>
                <a:lnTo>
                  <a:pt x="560338" y="394234"/>
                </a:lnTo>
                <a:cubicBezTo>
                  <a:pt x="560338" y="408756"/>
                  <a:pt x="550657" y="418438"/>
                  <a:pt x="536134" y="418438"/>
                </a:cubicBezTo>
                <a:lnTo>
                  <a:pt x="354598" y="418438"/>
                </a:lnTo>
                <a:moveTo>
                  <a:pt x="318291" y="120720"/>
                </a:moveTo>
                <a:lnTo>
                  <a:pt x="281984" y="157027"/>
                </a:lnTo>
                <a:lnTo>
                  <a:pt x="318291" y="193334"/>
                </a:lnTo>
                <a:moveTo>
                  <a:pt x="463520" y="193334"/>
                </a:moveTo>
                <a:lnTo>
                  <a:pt x="499827" y="157027"/>
                </a:lnTo>
                <a:lnTo>
                  <a:pt x="463520" y="120720"/>
                </a:lnTo>
                <a:moveTo>
                  <a:pt x="366701" y="205437"/>
                </a:moveTo>
                <a:lnTo>
                  <a:pt x="415110" y="96516"/>
                </a:lnTo>
                <a:moveTo>
                  <a:pt x="20573" y="561851"/>
                </a:moveTo>
                <a:cubicBezTo>
                  <a:pt x="42357" y="498919"/>
                  <a:pt x="105289" y="452930"/>
                  <a:pt x="175483" y="452930"/>
                </a:cubicBezTo>
                <a:cubicBezTo>
                  <a:pt x="245677" y="452930"/>
                  <a:pt x="306189" y="498919"/>
                  <a:pt x="327973" y="561851"/>
                </a:cubicBezTo>
                <a:moveTo>
                  <a:pt x="173063" y="162473"/>
                </a:moveTo>
                <a:lnTo>
                  <a:pt x="173063" y="235087"/>
                </a:lnTo>
                <a:moveTo>
                  <a:pt x="306187" y="305281"/>
                </a:moveTo>
                <a:lnTo>
                  <a:pt x="39935" y="305281"/>
                </a:lnTo>
                <a:moveTo>
                  <a:pt x="73821" y="283497"/>
                </a:moveTo>
                <a:cubicBezTo>
                  <a:pt x="76242" y="230247"/>
                  <a:pt x="119810" y="186678"/>
                  <a:pt x="173061" y="186678"/>
                </a:cubicBezTo>
                <a:cubicBezTo>
                  <a:pt x="228732" y="186678"/>
                  <a:pt x="272300" y="230247"/>
                  <a:pt x="272300" y="285918"/>
                </a:cubicBezTo>
                <a:lnTo>
                  <a:pt x="272300" y="329486"/>
                </a:lnTo>
                <a:cubicBezTo>
                  <a:pt x="272300" y="385157"/>
                  <a:pt x="228732" y="428725"/>
                  <a:pt x="173061" y="428725"/>
                </a:cubicBezTo>
                <a:cubicBezTo>
                  <a:pt x="119810" y="428725"/>
                  <a:pt x="76242" y="385157"/>
                  <a:pt x="73821" y="331907"/>
                </a:cubicBezTo>
                <a:close/>
              </a:path>
            </a:pathLst>
          </a:custGeom>
          <a:noFill/>
          <a:ln cap="flat" cmpd="sng" w="12100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351282b4978_0_14"/>
          <p:cNvSpPr/>
          <p:nvPr/>
        </p:nvSpPr>
        <p:spPr>
          <a:xfrm>
            <a:off x="3463005" y="3336607"/>
            <a:ext cx="728409" cy="656249"/>
          </a:xfrm>
          <a:custGeom>
            <a:rect b="b" l="l" r="r" t="t"/>
            <a:pathLst>
              <a:path extrusionOk="0" h="544605" w="544605">
                <a:moveTo>
                  <a:pt x="544605" y="266251"/>
                </a:moveTo>
                <a:lnTo>
                  <a:pt x="544605" y="520401"/>
                </a:lnTo>
                <a:cubicBezTo>
                  <a:pt x="544605" y="534924"/>
                  <a:pt x="534924" y="544605"/>
                  <a:pt x="520401" y="544605"/>
                </a:cubicBezTo>
                <a:lnTo>
                  <a:pt x="24204" y="544605"/>
                </a:lnTo>
                <a:cubicBezTo>
                  <a:pt x="9681" y="544605"/>
                  <a:pt x="0" y="534924"/>
                  <a:pt x="0" y="520401"/>
                </a:cubicBezTo>
                <a:lnTo>
                  <a:pt x="0" y="24204"/>
                </a:lnTo>
                <a:cubicBezTo>
                  <a:pt x="0" y="9681"/>
                  <a:pt x="9681" y="0"/>
                  <a:pt x="24204" y="0"/>
                </a:cubicBezTo>
                <a:lnTo>
                  <a:pt x="278354" y="0"/>
                </a:lnTo>
                <a:moveTo>
                  <a:pt x="278354" y="0"/>
                </a:moveTo>
                <a:lnTo>
                  <a:pt x="278354" y="266251"/>
                </a:lnTo>
                <a:lnTo>
                  <a:pt x="544605" y="266251"/>
                </a:lnTo>
                <a:close/>
                <a:moveTo>
                  <a:pt x="278354" y="302558"/>
                </a:moveTo>
                <a:lnTo>
                  <a:pt x="278354" y="266251"/>
                </a:lnTo>
                <a:moveTo>
                  <a:pt x="278354" y="423582"/>
                </a:moveTo>
                <a:lnTo>
                  <a:pt x="278354" y="387275"/>
                </a:lnTo>
                <a:moveTo>
                  <a:pt x="278354" y="544605"/>
                </a:moveTo>
                <a:lnTo>
                  <a:pt x="278354" y="508298"/>
                </a:lnTo>
                <a:moveTo>
                  <a:pt x="242047" y="266251"/>
                </a:moveTo>
                <a:lnTo>
                  <a:pt x="278354" y="266251"/>
                </a:lnTo>
                <a:moveTo>
                  <a:pt x="121023" y="266251"/>
                </a:moveTo>
                <a:lnTo>
                  <a:pt x="157330" y="266251"/>
                </a:lnTo>
                <a:moveTo>
                  <a:pt x="36307" y="266251"/>
                </a:moveTo>
                <a:lnTo>
                  <a:pt x="0" y="266251"/>
                </a:lnTo>
              </a:path>
            </a:pathLst>
          </a:custGeom>
          <a:noFill/>
          <a:ln cap="flat" cmpd="sng" w="12100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g351282b4978_0_14"/>
          <p:cNvSpPr/>
          <p:nvPr/>
        </p:nvSpPr>
        <p:spPr>
          <a:xfrm>
            <a:off x="5124776" y="3314759"/>
            <a:ext cx="752690" cy="678125"/>
          </a:xfrm>
          <a:custGeom>
            <a:rect b="b" l="l" r="r" t="t"/>
            <a:pathLst>
              <a:path extrusionOk="0" h="562759" w="562759">
                <a:moveTo>
                  <a:pt x="290456" y="375778"/>
                </a:moveTo>
                <a:cubicBezTo>
                  <a:pt x="337244" y="375778"/>
                  <a:pt x="375172" y="337849"/>
                  <a:pt x="375172" y="291061"/>
                </a:cubicBezTo>
                <a:cubicBezTo>
                  <a:pt x="375172" y="244273"/>
                  <a:pt x="337244" y="206344"/>
                  <a:pt x="290456" y="206344"/>
                </a:cubicBezTo>
                <a:cubicBezTo>
                  <a:pt x="243668" y="206344"/>
                  <a:pt x="205740" y="244273"/>
                  <a:pt x="205740" y="291061"/>
                </a:cubicBezTo>
                <a:cubicBezTo>
                  <a:pt x="205740" y="337849"/>
                  <a:pt x="243668" y="375778"/>
                  <a:pt x="290456" y="375778"/>
                </a:cubicBezTo>
                <a:close/>
                <a:moveTo>
                  <a:pt x="289246" y="114970"/>
                </a:moveTo>
                <a:cubicBezTo>
                  <a:pt x="315980" y="114970"/>
                  <a:pt x="337655" y="93297"/>
                  <a:pt x="337655" y="66561"/>
                </a:cubicBezTo>
                <a:cubicBezTo>
                  <a:pt x="337655" y="39825"/>
                  <a:pt x="315980" y="18152"/>
                  <a:pt x="289246" y="18152"/>
                </a:cubicBezTo>
                <a:cubicBezTo>
                  <a:pt x="262509" y="18152"/>
                  <a:pt x="240835" y="39825"/>
                  <a:pt x="240835" y="66561"/>
                </a:cubicBezTo>
                <a:cubicBezTo>
                  <a:pt x="240835" y="93297"/>
                  <a:pt x="262509" y="114970"/>
                  <a:pt x="289246" y="114970"/>
                </a:cubicBezTo>
                <a:close/>
                <a:moveTo>
                  <a:pt x="66562" y="340076"/>
                </a:moveTo>
                <a:cubicBezTo>
                  <a:pt x="93298" y="340076"/>
                  <a:pt x="114972" y="318403"/>
                  <a:pt x="114972" y="291666"/>
                </a:cubicBezTo>
                <a:cubicBezTo>
                  <a:pt x="114972" y="264930"/>
                  <a:pt x="93298" y="243257"/>
                  <a:pt x="66562" y="243257"/>
                </a:cubicBezTo>
                <a:cubicBezTo>
                  <a:pt x="39827" y="243257"/>
                  <a:pt x="18153" y="264930"/>
                  <a:pt x="18153" y="291666"/>
                </a:cubicBezTo>
                <a:cubicBezTo>
                  <a:pt x="18153" y="318403"/>
                  <a:pt x="39827" y="340076"/>
                  <a:pt x="66562" y="340076"/>
                </a:cubicBezTo>
                <a:close/>
                <a:moveTo>
                  <a:pt x="289246" y="562756"/>
                </a:moveTo>
                <a:cubicBezTo>
                  <a:pt x="315980" y="562756"/>
                  <a:pt x="337655" y="541084"/>
                  <a:pt x="337655" y="514347"/>
                </a:cubicBezTo>
                <a:cubicBezTo>
                  <a:pt x="337655" y="487613"/>
                  <a:pt x="315980" y="465938"/>
                  <a:pt x="289246" y="465938"/>
                </a:cubicBezTo>
                <a:cubicBezTo>
                  <a:pt x="262509" y="465938"/>
                  <a:pt x="240835" y="487613"/>
                  <a:pt x="240835" y="514347"/>
                </a:cubicBezTo>
                <a:cubicBezTo>
                  <a:pt x="240835" y="541084"/>
                  <a:pt x="262509" y="562756"/>
                  <a:pt x="289246" y="562756"/>
                </a:cubicBezTo>
                <a:close/>
                <a:moveTo>
                  <a:pt x="514350" y="340076"/>
                </a:moveTo>
                <a:cubicBezTo>
                  <a:pt x="541086" y="340076"/>
                  <a:pt x="562759" y="318403"/>
                  <a:pt x="562759" y="291666"/>
                </a:cubicBezTo>
                <a:cubicBezTo>
                  <a:pt x="562759" y="264930"/>
                  <a:pt x="541086" y="243257"/>
                  <a:pt x="514350" y="243257"/>
                </a:cubicBezTo>
                <a:cubicBezTo>
                  <a:pt x="487613" y="243257"/>
                  <a:pt x="465940" y="264930"/>
                  <a:pt x="465940" y="291666"/>
                </a:cubicBezTo>
                <a:cubicBezTo>
                  <a:pt x="465940" y="318403"/>
                  <a:pt x="487613" y="340076"/>
                  <a:pt x="514350" y="340076"/>
                </a:cubicBezTo>
                <a:close/>
                <a:moveTo>
                  <a:pt x="289246" y="206344"/>
                </a:moveTo>
                <a:lnTo>
                  <a:pt x="289246" y="114970"/>
                </a:lnTo>
                <a:moveTo>
                  <a:pt x="205740" y="291666"/>
                </a:moveTo>
                <a:lnTo>
                  <a:pt x="114972" y="291666"/>
                </a:lnTo>
                <a:moveTo>
                  <a:pt x="465938" y="291666"/>
                </a:moveTo>
                <a:lnTo>
                  <a:pt x="375172" y="291666"/>
                </a:lnTo>
                <a:moveTo>
                  <a:pt x="289246" y="465940"/>
                </a:moveTo>
                <a:lnTo>
                  <a:pt x="289246" y="376383"/>
                </a:lnTo>
                <a:moveTo>
                  <a:pt x="18153" y="290456"/>
                </a:moveTo>
                <a:cubicBezTo>
                  <a:pt x="18153" y="140067"/>
                  <a:pt x="140068" y="18153"/>
                  <a:pt x="290456" y="18153"/>
                </a:cubicBezTo>
                <a:cubicBezTo>
                  <a:pt x="440845" y="18153"/>
                  <a:pt x="562759" y="140067"/>
                  <a:pt x="562759" y="290456"/>
                </a:cubicBezTo>
                <a:cubicBezTo>
                  <a:pt x="562759" y="440845"/>
                  <a:pt x="440845" y="562759"/>
                  <a:pt x="290456" y="562759"/>
                </a:cubicBezTo>
                <a:cubicBezTo>
                  <a:pt x="140068" y="562759"/>
                  <a:pt x="18153" y="440845"/>
                  <a:pt x="18153" y="290456"/>
                </a:cubicBezTo>
                <a:close/>
              </a:path>
            </a:pathLst>
          </a:custGeom>
          <a:noFill/>
          <a:ln cap="flat" cmpd="sng" w="12100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g351282b4978_0_14"/>
          <p:cNvSpPr/>
          <p:nvPr/>
        </p:nvSpPr>
        <p:spPr>
          <a:xfrm>
            <a:off x="6808152" y="3314759"/>
            <a:ext cx="730029" cy="678127"/>
          </a:xfrm>
          <a:custGeom>
            <a:rect b="b" l="l" r="r" t="t"/>
            <a:pathLst>
              <a:path extrusionOk="0" h="562761" w="545816">
                <a:moveTo>
                  <a:pt x="407849" y="214217"/>
                </a:moveTo>
                <a:lnTo>
                  <a:pt x="286825" y="281989"/>
                </a:lnTo>
                <a:lnTo>
                  <a:pt x="165803" y="214217"/>
                </a:lnTo>
                <a:lnTo>
                  <a:pt x="165803" y="83511"/>
                </a:lnTo>
                <a:lnTo>
                  <a:pt x="286825" y="18159"/>
                </a:lnTo>
                <a:lnTo>
                  <a:pt x="407849" y="83511"/>
                </a:lnTo>
                <a:close/>
                <a:moveTo>
                  <a:pt x="165803" y="83516"/>
                </a:moveTo>
                <a:lnTo>
                  <a:pt x="286825" y="151290"/>
                </a:lnTo>
                <a:lnTo>
                  <a:pt x="407849" y="83516"/>
                </a:lnTo>
                <a:moveTo>
                  <a:pt x="286825" y="281987"/>
                </a:moveTo>
                <a:lnTo>
                  <a:pt x="286825" y="151285"/>
                </a:lnTo>
                <a:moveTo>
                  <a:pt x="286825" y="456261"/>
                </a:moveTo>
                <a:lnTo>
                  <a:pt x="286825" y="335242"/>
                </a:lnTo>
                <a:moveTo>
                  <a:pt x="88349" y="456261"/>
                </a:moveTo>
                <a:lnTo>
                  <a:pt x="88349" y="403366"/>
                </a:lnTo>
                <a:cubicBezTo>
                  <a:pt x="88349" y="385733"/>
                  <a:pt x="98031" y="373979"/>
                  <a:pt x="112554" y="373979"/>
                </a:cubicBezTo>
                <a:lnTo>
                  <a:pt x="475624" y="373979"/>
                </a:lnTo>
                <a:cubicBezTo>
                  <a:pt x="490147" y="373979"/>
                  <a:pt x="499829" y="385733"/>
                  <a:pt x="499829" y="403366"/>
                </a:cubicBezTo>
                <a:lnTo>
                  <a:pt x="499829" y="456261"/>
                </a:lnTo>
                <a:moveTo>
                  <a:pt x="233577" y="509511"/>
                </a:moveTo>
                <a:cubicBezTo>
                  <a:pt x="233577" y="480102"/>
                  <a:pt x="257419" y="456261"/>
                  <a:pt x="286828" y="456261"/>
                </a:cubicBezTo>
                <a:cubicBezTo>
                  <a:pt x="316236" y="456261"/>
                  <a:pt x="340078" y="480102"/>
                  <a:pt x="340078" y="509511"/>
                </a:cubicBezTo>
                <a:cubicBezTo>
                  <a:pt x="340078" y="538920"/>
                  <a:pt x="316236" y="562761"/>
                  <a:pt x="286828" y="562761"/>
                </a:cubicBezTo>
                <a:cubicBezTo>
                  <a:pt x="257419" y="562761"/>
                  <a:pt x="233577" y="538920"/>
                  <a:pt x="233577" y="509511"/>
                </a:cubicBezTo>
                <a:close/>
                <a:moveTo>
                  <a:pt x="439315" y="509511"/>
                </a:moveTo>
                <a:cubicBezTo>
                  <a:pt x="439315" y="480102"/>
                  <a:pt x="463157" y="456261"/>
                  <a:pt x="492565" y="456261"/>
                </a:cubicBezTo>
                <a:cubicBezTo>
                  <a:pt x="521974" y="456261"/>
                  <a:pt x="545816" y="480102"/>
                  <a:pt x="545816" y="509511"/>
                </a:cubicBezTo>
                <a:cubicBezTo>
                  <a:pt x="545816" y="538920"/>
                  <a:pt x="521974" y="562761"/>
                  <a:pt x="492565" y="562761"/>
                </a:cubicBezTo>
                <a:cubicBezTo>
                  <a:pt x="463157" y="562761"/>
                  <a:pt x="439315" y="538920"/>
                  <a:pt x="439315" y="509511"/>
                </a:cubicBezTo>
                <a:close/>
                <a:moveTo>
                  <a:pt x="35097" y="509511"/>
                </a:moveTo>
                <a:cubicBezTo>
                  <a:pt x="35097" y="480102"/>
                  <a:pt x="58938" y="456261"/>
                  <a:pt x="88347" y="456261"/>
                </a:cubicBezTo>
                <a:cubicBezTo>
                  <a:pt x="117756" y="456261"/>
                  <a:pt x="141597" y="480102"/>
                  <a:pt x="141597" y="509511"/>
                </a:cubicBezTo>
                <a:cubicBezTo>
                  <a:pt x="141597" y="538920"/>
                  <a:pt x="117756" y="562761"/>
                  <a:pt x="88347" y="562761"/>
                </a:cubicBezTo>
                <a:cubicBezTo>
                  <a:pt x="58938" y="562761"/>
                  <a:pt x="35097" y="538920"/>
                  <a:pt x="35097" y="509511"/>
                </a:cubicBezTo>
                <a:close/>
              </a:path>
            </a:pathLst>
          </a:custGeom>
          <a:noFill/>
          <a:ln cap="flat" cmpd="sng" w="12100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g351282b4978_0_14"/>
          <p:cNvSpPr/>
          <p:nvPr/>
        </p:nvSpPr>
        <p:spPr>
          <a:xfrm>
            <a:off x="8518235" y="3338791"/>
            <a:ext cx="723553" cy="651874"/>
          </a:xfrm>
          <a:custGeom>
            <a:rect b="b" l="l" r="r" t="t"/>
            <a:pathLst>
              <a:path extrusionOk="0" h="540974" w="540974">
                <a:moveTo>
                  <a:pt x="152490" y="214211"/>
                </a:moveTo>
                <a:lnTo>
                  <a:pt x="152490" y="141597"/>
                </a:lnTo>
                <a:moveTo>
                  <a:pt x="285615" y="284405"/>
                </a:moveTo>
                <a:lnTo>
                  <a:pt x="19361" y="284405"/>
                </a:lnTo>
                <a:moveTo>
                  <a:pt x="0" y="540974"/>
                </a:moveTo>
                <a:cubicBezTo>
                  <a:pt x="21784" y="478042"/>
                  <a:pt x="84716" y="432053"/>
                  <a:pt x="154910" y="432053"/>
                </a:cubicBezTo>
                <a:cubicBezTo>
                  <a:pt x="225103" y="432053"/>
                  <a:pt x="285615" y="478042"/>
                  <a:pt x="307399" y="540974"/>
                </a:cubicBezTo>
                <a:moveTo>
                  <a:pt x="53248" y="262620"/>
                </a:moveTo>
                <a:cubicBezTo>
                  <a:pt x="55669" y="209370"/>
                  <a:pt x="99237" y="165801"/>
                  <a:pt x="152487" y="165801"/>
                </a:cubicBezTo>
                <a:cubicBezTo>
                  <a:pt x="208158" y="165801"/>
                  <a:pt x="251726" y="209370"/>
                  <a:pt x="251726" y="265041"/>
                </a:cubicBezTo>
                <a:lnTo>
                  <a:pt x="251726" y="308609"/>
                </a:lnTo>
                <a:cubicBezTo>
                  <a:pt x="251726" y="364280"/>
                  <a:pt x="208158" y="407849"/>
                  <a:pt x="152487" y="407849"/>
                </a:cubicBezTo>
                <a:cubicBezTo>
                  <a:pt x="99237" y="407849"/>
                  <a:pt x="55669" y="364280"/>
                  <a:pt x="53248" y="311030"/>
                </a:cubicBezTo>
                <a:close/>
                <a:moveTo>
                  <a:pt x="250518" y="72614"/>
                </a:moveTo>
                <a:cubicBezTo>
                  <a:pt x="250518" y="32510"/>
                  <a:pt x="315539" y="0"/>
                  <a:pt x="395746" y="0"/>
                </a:cubicBezTo>
                <a:cubicBezTo>
                  <a:pt x="475953" y="0"/>
                  <a:pt x="540974" y="32510"/>
                  <a:pt x="540974" y="72614"/>
                </a:cubicBezTo>
                <a:cubicBezTo>
                  <a:pt x="540974" y="112717"/>
                  <a:pt x="475953" y="145228"/>
                  <a:pt x="395746" y="145228"/>
                </a:cubicBezTo>
                <a:cubicBezTo>
                  <a:pt x="315539" y="145228"/>
                  <a:pt x="250518" y="112717"/>
                  <a:pt x="250518" y="72614"/>
                </a:cubicBezTo>
                <a:close/>
                <a:moveTo>
                  <a:pt x="540974" y="72614"/>
                </a:moveTo>
                <a:lnTo>
                  <a:pt x="540974" y="181535"/>
                </a:lnTo>
                <a:cubicBezTo>
                  <a:pt x="540974" y="222683"/>
                  <a:pt x="475622" y="254149"/>
                  <a:pt x="395746" y="254149"/>
                </a:cubicBezTo>
                <a:cubicBezTo>
                  <a:pt x="376382" y="254149"/>
                  <a:pt x="359439" y="251728"/>
                  <a:pt x="342496" y="249308"/>
                </a:cubicBezTo>
                <a:moveTo>
                  <a:pt x="250518" y="72614"/>
                </a:moveTo>
                <a:lnTo>
                  <a:pt x="250518" y="125864"/>
                </a:lnTo>
                <a:moveTo>
                  <a:pt x="540974" y="181535"/>
                </a:moveTo>
                <a:lnTo>
                  <a:pt x="540974" y="290456"/>
                </a:lnTo>
                <a:cubicBezTo>
                  <a:pt x="540974" y="331604"/>
                  <a:pt x="475622" y="363070"/>
                  <a:pt x="395746" y="363070"/>
                </a:cubicBezTo>
                <a:cubicBezTo>
                  <a:pt x="376382" y="363070"/>
                  <a:pt x="359439" y="360649"/>
                  <a:pt x="342496" y="358229"/>
                </a:cubicBezTo>
              </a:path>
            </a:pathLst>
          </a:custGeom>
          <a:noFill/>
          <a:ln cap="flat" cmpd="sng" w="12100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AWS Summits 2024">
  <a:themeElements>
    <a:clrScheme name="Custom 22">
      <a:dk1>
        <a:srgbClr val="000000"/>
      </a:dk1>
      <a:lt1>
        <a:srgbClr val="FFFFFF"/>
      </a:lt1>
      <a:dk2>
        <a:srgbClr val="000036"/>
      </a:dk2>
      <a:lt2>
        <a:srgbClr val="F2F4F4"/>
      </a:lt2>
      <a:accent1>
        <a:srgbClr val="289EFF"/>
      </a:accent1>
      <a:accent2>
        <a:srgbClr val="0D9F91"/>
      </a:accent2>
      <a:accent3>
        <a:srgbClr val="FFAE00"/>
      </a:accent3>
      <a:accent4>
        <a:srgbClr val="DB2BB6"/>
      </a:accent4>
      <a:accent5>
        <a:srgbClr val="7E4FF3"/>
      </a:accent5>
      <a:accent6>
        <a:srgbClr val="3B3BA8"/>
      </a:accent6>
      <a:hlink>
        <a:srgbClr val="2E77FA"/>
      </a:hlink>
      <a:folHlink>
        <a:srgbClr val="2E77F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reInforce 2023b">
      <a:dk1>
        <a:srgbClr val="000000"/>
      </a:dk1>
      <a:lt1>
        <a:srgbClr val="FFFFFF"/>
      </a:lt1>
      <a:dk2>
        <a:srgbClr val="000036"/>
      </a:dk2>
      <a:lt2>
        <a:srgbClr val="F2F4F4"/>
      </a:lt2>
      <a:accent1>
        <a:srgbClr val="80EAA8"/>
      </a:accent1>
      <a:accent2>
        <a:srgbClr val="47AEFF"/>
      </a:accent2>
      <a:accent3>
        <a:srgbClr val="EA74D4"/>
      </a:accent3>
      <a:accent4>
        <a:srgbClr val="B332E2"/>
      </a:accent4>
      <a:accent5>
        <a:srgbClr val="FF4D00"/>
      </a:accent5>
      <a:accent6>
        <a:srgbClr val="052E6B"/>
      </a:accent6>
      <a:hlink>
        <a:srgbClr val="47AEFF"/>
      </a:hlink>
      <a:folHlink>
        <a:srgbClr val="47AE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2024-04-19T19:44:47Z</dcterms:created>
  <dc:creator>Jones, Audrey [C]</dc:creator>
</cp:coreProperties>
</file>